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3" r:id="rId4"/>
    <p:sldId id="284" r:id="rId5"/>
    <p:sldId id="285" r:id="rId6"/>
    <p:sldId id="282" r:id="rId7"/>
    <p:sldId id="286" r:id="rId8"/>
    <p:sldId id="287" r:id="rId9"/>
    <p:sldId id="426" r:id="rId10"/>
    <p:sldId id="428" r:id="rId11"/>
    <p:sldId id="438" r:id="rId12"/>
    <p:sldId id="437" r:id="rId13"/>
    <p:sldId id="436" r:id="rId14"/>
    <p:sldId id="427" r:id="rId15"/>
    <p:sldId id="429" r:id="rId16"/>
    <p:sldId id="430" r:id="rId17"/>
    <p:sldId id="431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5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0" r:id="rId40"/>
    <p:sldId id="308" r:id="rId41"/>
    <p:sldId id="309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21" r:id="rId50"/>
    <p:sldId id="320" r:id="rId51"/>
    <p:sldId id="319" r:id="rId52"/>
    <p:sldId id="323" r:id="rId53"/>
    <p:sldId id="322" r:id="rId54"/>
    <p:sldId id="324" r:id="rId55"/>
    <p:sldId id="325" r:id="rId56"/>
    <p:sldId id="326" r:id="rId57"/>
    <p:sldId id="327" r:id="rId58"/>
    <p:sldId id="328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49" r:id="rId69"/>
    <p:sldId id="339" r:id="rId70"/>
    <p:sldId id="340" r:id="rId71"/>
    <p:sldId id="341" r:id="rId72"/>
    <p:sldId id="342" r:id="rId73"/>
    <p:sldId id="343" r:id="rId74"/>
    <p:sldId id="345" r:id="rId75"/>
    <p:sldId id="344" r:id="rId76"/>
    <p:sldId id="352" r:id="rId77"/>
    <p:sldId id="347" r:id="rId78"/>
    <p:sldId id="348" r:id="rId79"/>
    <p:sldId id="351" r:id="rId80"/>
    <p:sldId id="353" r:id="rId81"/>
    <p:sldId id="355" r:id="rId82"/>
    <p:sldId id="356" r:id="rId83"/>
    <p:sldId id="357" r:id="rId84"/>
    <p:sldId id="358" r:id="rId85"/>
    <p:sldId id="354" r:id="rId86"/>
    <p:sldId id="366" r:id="rId87"/>
    <p:sldId id="367" r:id="rId88"/>
    <p:sldId id="435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60" r:id="rId98"/>
    <p:sldId id="376" r:id="rId99"/>
    <p:sldId id="377" r:id="rId100"/>
    <p:sldId id="378" r:id="rId101"/>
    <p:sldId id="387" r:id="rId102"/>
    <p:sldId id="388" r:id="rId103"/>
    <p:sldId id="361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432" r:id="rId113"/>
    <p:sldId id="433" r:id="rId114"/>
    <p:sldId id="434" r:id="rId115"/>
    <p:sldId id="363" r:id="rId116"/>
    <p:sldId id="389" r:id="rId117"/>
    <p:sldId id="261" r:id="rId118"/>
    <p:sldId id="390" r:id="rId119"/>
    <p:sldId id="391" r:id="rId120"/>
    <p:sldId id="392" r:id="rId121"/>
    <p:sldId id="394" r:id="rId122"/>
    <p:sldId id="395" r:id="rId123"/>
    <p:sldId id="396" r:id="rId124"/>
    <p:sldId id="397" r:id="rId125"/>
    <p:sldId id="398" r:id="rId126"/>
    <p:sldId id="399" r:id="rId127"/>
    <p:sldId id="401" r:id="rId128"/>
    <p:sldId id="400" r:id="rId129"/>
    <p:sldId id="403" r:id="rId130"/>
    <p:sldId id="402" r:id="rId131"/>
    <p:sldId id="405" r:id="rId132"/>
    <p:sldId id="404" r:id="rId133"/>
    <p:sldId id="406" r:id="rId134"/>
    <p:sldId id="408" r:id="rId135"/>
    <p:sldId id="407" r:id="rId136"/>
    <p:sldId id="409" r:id="rId137"/>
    <p:sldId id="410" r:id="rId138"/>
    <p:sldId id="412" r:id="rId139"/>
    <p:sldId id="411" r:id="rId140"/>
    <p:sldId id="413" r:id="rId141"/>
    <p:sldId id="414" r:id="rId142"/>
    <p:sldId id="415" r:id="rId143"/>
    <p:sldId id="417" r:id="rId144"/>
    <p:sldId id="418" r:id="rId145"/>
    <p:sldId id="416" r:id="rId146"/>
    <p:sldId id="365" r:id="rId147"/>
    <p:sldId id="393" r:id="rId148"/>
    <p:sldId id="364" r:id="rId149"/>
    <p:sldId id="419" r:id="rId150"/>
    <p:sldId id="420" r:id="rId151"/>
    <p:sldId id="421" r:id="rId152"/>
    <p:sldId id="422" r:id="rId153"/>
    <p:sldId id="423" r:id="rId154"/>
    <p:sldId id="263" r:id="rId155"/>
    <p:sldId id="262" r:id="rId15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086F0-7D37-4CD5-BA32-4668218175F3}" v="33" dt="2022-11-06T04:58:11.985"/>
    <p1510:client id="{2337A5EE-EE37-4126-B548-0D143A73E012}" v="456" dt="2022-10-25T11:56:46.445"/>
    <p1510:client id="{42058693-3C65-4006-AEE1-8B7D3767EB0C}" v="526" dt="2022-11-06T03:31:49.772"/>
    <p1510:client id="{423AC0C2-3A9F-437A-AB23-3041D0C702B1}" v="2265" dt="2022-11-01T22:41:38.097"/>
    <p1510:client id="{626090E9-599B-418A-91BF-DD9327BCEDBD}" v="1059" dt="2022-11-03T20:24:20.604"/>
    <p1510:client id="{75ECE43F-FB12-441C-BA80-BE27E9DB61A1}" v="740" dt="2022-10-22T17:03:58.866"/>
    <p1510:client id="{85D6A31A-EA2B-4B1B-BF8D-5EF55377FC20}" v="1978" dt="2022-11-05T01:33:26.921"/>
    <p1510:client id="{99544597-C06B-48FD-852C-97DE83FA3C7E}" v="12" dt="2022-11-04T13:23:14.688"/>
    <p1510:client id="{A44C08E6-84CD-48F8-BCB2-EEDA7B491561}" v="185" dt="2022-11-06T02:40:44.328"/>
    <p1510:client id="{BDBB687D-9077-4157-9D7B-F27B02B18F80}" v="13" dt="2022-11-06T16:16:44.320"/>
    <p1510:client id="{C52025FB-0C21-4E94-A94C-73C8D47370A8}" v="258" dt="2022-10-22T18:03:55.888"/>
    <p1510:client id="{EB26F380-8491-4656-A221-8B80471A9EFD}" v="3243" dt="2022-11-02T21:30:43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6.11.2022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F1ECFD3-A903-8EB1-7B26-4F6C8418A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39" y="979179"/>
            <a:ext cx="8020966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1- Database Nedir?</a:t>
            </a:r>
            <a:endParaRPr lang="tr-TR" sz="5400"/>
          </a:p>
        </p:txBody>
      </p:sp>
    </p:spTree>
    <p:extLst>
      <p:ext uri="{BB962C8B-B14F-4D97-AF65-F5344CB8AC3E}">
        <p14:creationId xmlns:p14="http://schemas.microsoft.com/office/powerpoint/2010/main" val="21819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BF547A-3156-2E9A-CF2C-CAFB31C1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ea typeface="+mj-lt"/>
                <a:cs typeface="+mj-lt"/>
              </a:rPr>
              <a:t>Relational</a:t>
            </a:r>
            <a:r>
              <a:rPr lang="tr-TR">
                <a:ea typeface="+mj-lt"/>
                <a:cs typeface="+mj-lt"/>
              </a:rPr>
              <a:t> </a:t>
            </a:r>
            <a:r>
              <a:rPr lang="tr-TR" err="1">
                <a:ea typeface="+mj-lt"/>
                <a:cs typeface="+mj-lt"/>
              </a:rPr>
              <a:t>vs</a:t>
            </a:r>
            <a:r>
              <a:rPr lang="tr-TR">
                <a:ea typeface="+mj-lt"/>
                <a:cs typeface="+mj-lt"/>
              </a:rPr>
              <a:t> </a:t>
            </a:r>
            <a:r>
              <a:rPr lang="tr-TR" err="1">
                <a:ea typeface="+mj-lt"/>
                <a:cs typeface="+mj-lt"/>
              </a:rPr>
              <a:t>Non-Relational</a:t>
            </a:r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C6715144-0525-BDAD-A913-EE9F5C5E2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49" y="1554108"/>
            <a:ext cx="8532746" cy="4798027"/>
          </a:xfrm>
        </p:spPr>
      </p:pic>
    </p:spTree>
    <p:extLst>
      <p:ext uri="{BB962C8B-B14F-4D97-AF65-F5344CB8AC3E}">
        <p14:creationId xmlns:p14="http://schemas.microsoft.com/office/powerpoint/2010/main" val="2258033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20FBF3-5299-0F45-A822-0BCDE6E2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DECIMAL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502D1C-E0FE-A187-39EF-7BA0F68C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DECIMAL(7,2)  -&gt; toplam 7 basamak ama 2 basamağı </a:t>
            </a:r>
            <a:r>
              <a:rPr lang="tr-TR" err="1">
                <a:cs typeface="Calibri"/>
              </a:rPr>
              <a:t>küsürat</a:t>
            </a:r>
          </a:p>
          <a:p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12345,12</a:t>
            </a:r>
          </a:p>
        </p:txBody>
      </p:sp>
    </p:spTree>
    <p:extLst>
      <p:ext uri="{BB962C8B-B14F-4D97-AF65-F5344CB8AC3E}">
        <p14:creationId xmlns:p14="http://schemas.microsoft.com/office/powerpoint/2010/main" val="22825997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F25A5-FEB2-A012-FB0E-CD4C1B1F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FLOAT, DOUBLE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6E66E6-71FF-4131-ADB5-E4FC0697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cs typeface="Calibri"/>
              </a:rPr>
              <a:t>CREATE TABLE </a:t>
            </a:r>
            <a:r>
              <a:rPr lang="tr-TR">
                <a:cs typeface="Calibri"/>
              </a:rPr>
              <a:t>x (</a:t>
            </a:r>
          </a:p>
          <a:p>
            <a:r>
              <a:rPr lang="tr-TR" err="1">
                <a:cs typeface="Calibri"/>
              </a:rPr>
              <a:t>salary</a:t>
            </a:r>
            <a:r>
              <a:rPr lang="tr-TR">
                <a:cs typeface="Calibri"/>
              </a:rPr>
              <a:t> </a:t>
            </a:r>
            <a:r>
              <a:rPr lang="tr-TR">
                <a:solidFill>
                  <a:schemeClr val="accent2"/>
                </a:solidFill>
                <a:cs typeface="Calibri"/>
              </a:rPr>
              <a:t>FLOAT</a:t>
            </a:r>
          </a:p>
          <a:p>
            <a:r>
              <a:rPr lang="tr-TR">
                <a:cs typeface="Calibri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31416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BD374F-8857-D1CB-FA2C-69AEC7C7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DATES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C130AF-D0B2-15FB-023A-5FE6E3BE0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CREATE TABLE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people</a:t>
            </a:r>
            <a:r>
              <a:rPr lang="tr-TR">
                <a:ea typeface="+mn-lt"/>
                <a:cs typeface="+mn-lt"/>
              </a:rPr>
              <a:t> (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   </a:t>
            </a:r>
            <a:r>
              <a:rPr lang="tr-TR" err="1">
                <a:ea typeface="+mn-lt"/>
                <a:cs typeface="+mn-lt"/>
              </a:rPr>
              <a:t>birthdate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DATE</a:t>
            </a:r>
            <a:r>
              <a:rPr lang="tr-TR">
                <a:ea typeface="+mn-lt"/>
                <a:cs typeface="+mn-lt"/>
              </a:rPr>
              <a:t>,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   </a:t>
            </a:r>
            <a:r>
              <a:rPr lang="tr-TR" err="1">
                <a:ea typeface="+mn-lt"/>
                <a:cs typeface="+mn-lt"/>
              </a:rPr>
              <a:t>birthtime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TIME</a:t>
            </a:r>
            <a:r>
              <a:rPr lang="tr-TR">
                <a:ea typeface="+mn-lt"/>
                <a:cs typeface="+mn-lt"/>
              </a:rPr>
              <a:t>,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   </a:t>
            </a:r>
            <a:r>
              <a:rPr lang="tr-TR" err="1">
                <a:ea typeface="+mn-lt"/>
                <a:cs typeface="+mn-lt"/>
              </a:rPr>
              <a:t>birthdt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DATETIME</a:t>
            </a:r>
            <a:endParaRPr lang="tr-TR">
              <a:solidFill>
                <a:schemeClr val="accent2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);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endParaRPr lang="tr-TR">
              <a:ea typeface="+mn-lt"/>
              <a:cs typeface="+mn-lt"/>
            </a:endParaRPr>
          </a:p>
          <a:p>
            <a:pPr marL="0" indent="0"/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INSERT INTO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people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err="1">
                <a:ea typeface="+mn-lt"/>
                <a:cs typeface="+mn-lt"/>
              </a:rPr>
              <a:t>birthdate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birthtime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birthdt</a:t>
            </a:r>
            <a:r>
              <a:rPr lang="tr-TR">
                <a:ea typeface="+mn-lt"/>
                <a:cs typeface="+mn-lt"/>
              </a:rPr>
              <a:t>)</a:t>
            </a:r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VALUES </a:t>
            </a:r>
            <a:r>
              <a:rPr lang="tr-TR">
                <a:ea typeface="+mn-lt"/>
                <a:cs typeface="+mn-lt"/>
              </a:rPr>
              <a:t>('2000-12-25', '11:00:00', '2000-12-25 11:00:00');</a:t>
            </a:r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26949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ea typeface="+mj-lt"/>
                <a:cs typeface="+mj-lt"/>
              </a:rPr>
              <a:t>Bölüm 10 : </a:t>
            </a:r>
            <a:r>
              <a:rPr lang="tr-TR" sz="5400" err="1">
                <a:ea typeface="+mj-lt"/>
                <a:cs typeface="+mj-lt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val="28171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758F7B-C26F-964C-BB29-45B2A136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NOT EQUAL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8A2107-EAA7-F423-DD61-428BA8FA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!= 2017;</a:t>
            </a:r>
            <a:endParaRPr lang="tr-TR"/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7941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4B9E7C-5FE5-DF18-3C5A-513AFB39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NOT LIKE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BB21F-A436-B899-A53D-91465C67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NOT LIKE '%a%'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A harfini içermeyen</a:t>
            </a:r>
          </a:p>
        </p:txBody>
      </p:sp>
    </p:spTree>
    <p:extLst>
      <p:ext uri="{BB962C8B-B14F-4D97-AF65-F5344CB8AC3E}">
        <p14:creationId xmlns:p14="http://schemas.microsoft.com/office/powerpoint/2010/main" val="462563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245DB7-2850-EDB5-7F84-76AAF7C2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&gt; , &lt; , &gt;= ,&lt;=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293F29-7278-E25B-EC81-0318F16F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pages</a:t>
            </a:r>
            <a:r>
              <a:rPr lang="tr-TR">
                <a:ea typeface="+mn-lt"/>
                <a:cs typeface="+mn-lt"/>
              </a:rPr>
              <a:t> &gt; 500;</a:t>
            </a:r>
            <a:endParaRPr lang="tr-TR"/>
          </a:p>
          <a:p>
            <a:endParaRPr lang="tr-TR">
              <a:cs typeface="Calibri"/>
            </a:endParaRPr>
          </a:p>
          <a:p>
            <a:pPr marL="0" indent="0"/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/>
            </a:endParaRPr>
          </a:p>
          <a:p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pages</a:t>
            </a:r>
            <a:r>
              <a:rPr lang="tr-TR">
                <a:ea typeface="+mn-lt"/>
                <a:cs typeface="+mn-lt"/>
              </a:rPr>
              <a:t> &lt; 200;</a:t>
            </a:r>
            <a:endParaRPr lang="tr-TR"/>
          </a:p>
          <a:p>
            <a:endParaRPr lang="tr-TR">
              <a:cs typeface="Calibri"/>
            </a:endParaRPr>
          </a:p>
          <a:p>
            <a:pPr marL="0" indent="0"/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/>
            </a:endParaRPr>
          </a:p>
          <a:p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&lt;= 1985;</a:t>
            </a:r>
            <a:endParaRPr lang="tr-TR"/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8394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92961C-017F-D60D-733B-6FB1DE78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AND, OR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D46B24-FA51-F968-3E21-A216A0A62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&gt; 2010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AND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= '</a:t>
            </a:r>
            <a:r>
              <a:rPr lang="tr-TR" err="1">
                <a:ea typeface="+mn-lt"/>
                <a:cs typeface="+mn-lt"/>
              </a:rPr>
              <a:t>Eggers</a:t>
            </a:r>
            <a:r>
              <a:rPr lang="tr-TR">
                <a:ea typeface="+mn-lt"/>
                <a:cs typeface="+mn-lt"/>
              </a:rPr>
              <a:t>';</a:t>
            </a:r>
            <a:endParaRPr lang="tr-TR">
              <a:cs typeface="Calibri" panose="020F0502020204030204"/>
            </a:endParaRPr>
          </a:p>
          <a:p>
            <a:endParaRPr lang="tr-TR"/>
          </a:p>
          <a:p>
            <a:pPr marL="0" indent="0"/>
            <a:endParaRPr lang="tr-TR">
              <a:cs typeface="Calibri"/>
            </a:endParaRPr>
          </a:p>
          <a:p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pages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/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pages</a:t>
            </a:r>
            <a:r>
              <a:rPr lang="tr-TR">
                <a:ea typeface="+mn-lt"/>
                <a:cs typeface="+mn-lt"/>
              </a:rPr>
              <a:t> &lt; 200 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OR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 LIKE '%</a:t>
            </a:r>
            <a:r>
              <a:rPr lang="tr-TR" err="1">
                <a:ea typeface="+mn-lt"/>
                <a:cs typeface="+mn-lt"/>
              </a:rPr>
              <a:t>stories</a:t>
            </a:r>
            <a:r>
              <a:rPr lang="tr-TR">
                <a:ea typeface="+mn-lt"/>
                <a:cs typeface="+mn-lt"/>
              </a:rPr>
              <a:t>%';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4620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76B422-CB10-7CC3-0F1B-3409949C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BETWEEN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1F80A6-2B6B-672E-BD42-2EEBB7CD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&lt;= 2015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AND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&gt;= 2004;</a:t>
            </a:r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cs typeface="Calibri" panose="020F0502020204030204"/>
              </a:rPr>
              <a:t>-----------------------------------------------------------------</a:t>
            </a:r>
          </a:p>
          <a:p>
            <a:endParaRPr lang="tr-TR">
              <a:ea typeface="+mn-lt"/>
              <a:cs typeface="+mn-lt"/>
            </a:endParaRPr>
          </a:p>
          <a:p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/>
          </a:p>
          <a:p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released_year</a:t>
            </a:r>
            <a:r>
              <a:rPr lang="tr-TR">
                <a:ea typeface="+mn-lt"/>
                <a:cs typeface="+mn-lt"/>
              </a:rPr>
              <a:t> BETWEEN 2004 AND 2014;</a:t>
            </a:r>
            <a:endParaRPr lang="tr-TR"/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458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A09587-0E07-AFC9-F928-B79D3509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BETWEEN </a:t>
            </a:r>
            <a:r>
              <a:rPr lang="tr-TR" err="1">
                <a:cs typeface="Calibri Light"/>
              </a:rPr>
              <a:t>with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Dates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4807F7-59F6-9B53-9E1B-E125410C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people</a:t>
            </a:r>
            <a:r>
              <a:rPr lang="tr-TR">
                <a:ea typeface="+mn-lt"/>
                <a:cs typeface="+mn-lt"/>
              </a:rPr>
              <a:t> WHERE </a:t>
            </a:r>
            <a:r>
              <a:rPr lang="tr-TR" err="1">
                <a:ea typeface="+mn-lt"/>
                <a:cs typeface="+mn-lt"/>
              </a:rPr>
              <a:t>birthtime</a:t>
            </a:r>
            <a:r>
              <a:rPr lang="tr-TR">
                <a:ea typeface="+mn-lt"/>
                <a:cs typeface="+mn-lt"/>
              </a:rPr>
              <a:t> 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BETWEEN CAST('12:00:00' AS TIME) 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AND CAST('16:00:00' AS TIME);</a:t>
            </a:r>
            <a:endParaRPr lang="tr-TR">
              <a:cs typeface="Calibri" panose="020F0502020204030204"/>
            </a:endParaRPr>
          </a:p>
          <a:p>
            <a:endParaRPr lang="tr-TR"/>
          </a:p>
          <a:p>
            <a:endParaRPr lang="tr-TR"/>
          </a:p>
          <a:p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people</a:t>
            </a:r>
            <a:r>
              <a:rPr lang="tr-TR">
                <a:ea typeface="+mn-lt"/>
                <a:cs typeface="+mn-lt"/>
              </a:rPr>
              <a:t> WHERE HOUR(</a:t>
            </a:r>
            <a:r>
              <a:rPr lang="tr-TR" err="1">
                <a:ea typeface="+mn-lt"/>
                <a:cs typeface="+mn-lt"/>
              </a:rPr>
              <a:t>birthtime</a:t>
            </a:r>
            <a:r>
              <a:rPr lang="tr-TR">
                <a:ea typeface="+mn-lt"/>
                <a:cs typeface="+mn-lt"/>
              </a:rPr>
              <a:t>)</a:t>
            </a:r>
            <a:endParaRPr lang="tr-TR"/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BETWEEN 12 AND 16;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41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34B6BD-A909-BD34-02B1-15282535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Calibri Light"/>
              </a:rPr>
              <a:t>Güzel yazı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845055-6175-C61B-C30C-EC5AA3C3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ea typeface="+mn-lt"/>
                <a:cs typeface="+mn-lt"/>
              </a:rPr>
              <a:t>https://medium.com/@sila-kazan0626/nosql-database-not-only-sql-8d8133caa30a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80368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F2EF1-4DFF-0D09-00FA-1F5F03B0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02552A-F16C-C909-CD97-3863083E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= 'Carver' 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OR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= '</a:t>
            </a:r>
            <a:r>
              <a:rPr lang="tr-TR" err="1">
                <a:ea typeface="+mn-lt"/>
                <a:cs typeface="+mn-lt"/>
              </a:rPr>
              <a:t>Lahiri</a:t>
            </a:r>
            <a:r>
              <a:rPr lang="tr-TR">
                <a:ea typeface="+mn-lt"/>
                <a:cs typeface="+mn-lt"/>
              </a:rPr>
              <a:t>'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OR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= 'Smith';</a:t>
            </a:r>
            <a:endParaRPr lang="tr-TR">
              <a:cs typeface="Calibri" panose="020F0502020204030204"/>
            </a:endParaRPr>
          </a:p>
          <a:p>
            <a:endParaRPr lang="tr-TR"/>
          </a:p>
          <a:p>
            <a:endParaRPr lang="tr-TR">
              <a:ea typeface="+mn-lt"/>
              <a:cs typeface="+mn-lt"/>
            </a:endParaRPr>
          </a:p>
          <a:p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IN ('Carver', '</a:t>
            </a:r>
            <a:r>
              <a:rPr lang="tr-TR" err="1">
                <a:ea typeface="+mn-lt"/>
                <a:cs typeface="+mn-lt"/>
              </a:rPr>
              <a:t>Lahiri</a:t>
            </a:r>
            <a:r>
              <a:rPr lang="tr-TR">
                <a:ea typeface="+mn-lt"/>
                <a:cs typeface="+mn-lt"/>
              </a:rPr>
              <a:t>', 'Smith');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0629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E970E1-4B1C-EEC1-6E7F-707B9AC3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674928-DE12-1E6A-1563-4A988136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title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 NOT IN ('Carver', '</a:t>
            </a:r>
            <a:r>
              <a:rPr lang="tr-TR" err="1">
                <a:ea typeface="+mn-lt"/>
                <a:cs typeface="+mn-lt"/>
              </a:rPr>
              <a:t>Lahiri</a:t>
            </a:r>
            <a:r>
              <a:rPr lang="tr-TR">
                <a:ea typeface="+mn-lt"/>
                <a:cs typeface="+mn-lt"/>
              </a:rPr>
              <a:t>', 'Smith');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7327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854FA4-07B6-2338-0829-E8C1D9A8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UNION, INTERSECT, EXCEPT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EAEFF1-82D6-1042-9C5C-18742009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Union</a:t>
            </a:r>
            <a:r>
              <a:rPr lang="tr-TR">
                <a:cs typeface="Calibri"/>
              </a:rPr>
              <a:t>: birleşim</a:t>
            </a:r>
          </a:p>
          <a:p>
            <a:r>
              <a:rPr lang="tr-TR" err="1">
                <a:cs typeface="Calibri"/>
              </a:rPr>
              <a:t>Intersect</a:t>
            </a:r>
            <a:r>
              <a:rPr lang="tr-TR">
                <a:cs typeface="Calibri"/>
              </a:rPr>
              <a:t>: kesişim</a:t>
            </a:r>
          </a:p>
          <a:p>
            <a:r>
              <a:rPr lang="tr-TR" err="1">
                <a:cs typeface="Calibri"/>
              </a:rPr>
              <a:t>Except</a:t>
            </a:r>
            <a:r>
              <a:rPr lang="tr-TR">
                <a:cs typeface="Calibri"/>
              </a:rPr>
              <a:t>: fark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1E9159D9-E23D-617B-7BA6-1DB30606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74" y="2315499"/>
            <a:ext cx="6088993" cy="428118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392A9DC-556A-E1E2-CAD0-7D4AC19B7E92}"/>
              </a:ext>
            </a:extLst>
          </p:cNvPr>
          <p:cNvSpPr txBox="1"/>
          <p:nvPr/>
        </p:nvSpPr>
        <p:spPr>
          <a:xfrm>
            <a:off x="82331" y="4128814"/>
            <a:ext cx="57649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SELECT </a:t>
            </a:r>
            <a:r>
              <a:rPr lang="en-US" sz="2800"/>
              <a:t>* </a:t>
            </a:r>
            <a:r>
              <a:rPr lang="en-US" sz="2800">
                <a:solidFill>
                  <a:schemeClr val="accent2"/>
                </a:solidFill>
              </a:rPr>
              <a:t>FROM </a:t>
            </a:r>
            <a:r>
              <a:rPr lang="en-US" sz="2800" err="1"/>
              <a:t>top_rated_films</a:t>
            </a:r>
            <a:r>
              <a:rPr lang="en-US" sz="2800"/>
              <a:t> </a:t>
            </a:r>
            <a:endParaRPr lang="tr-TR" sz="2800">
              <a:cs typeface="Calibri"/>
            </a:endParaRPr>
          </a:p>
          <a:p>
            <a:r>
              <a:rPr lang="en-US" sz="2800">
                <a:solidFill>
                  <a:schemeClr val="accent2"/>
                </a:solidFill>
              </a:rPr>
              <a:t>EXCEPT </a:t>
            </a:r>
            <a:endParaRPr lang="en-US" sz="2800">
              <a:solidFill>
                <a:schemeClr val="accent2"/>
              </a:solidFill>
              <a:cs typeface="Calibri"/>
            </a:endParaRPr>
          </a:p>
          <a:p>
            <a:r>
              <a:rPr lang="en-US" sz="2800">
                <a:solidFill>
                  <a:schemeClr val="accent2"/>
                </a:solidFill>
              </a:rPr>
              <a:t>SELECT </a:t>
            </a:r>
            <a:r>
              <a:rPr lang="en-US" sz="2800"/>
              <a:t>* </a:t>
            </a:r>
            <a:r>
              <a:rPr lang="en-US" sz="2800">
                <a:solidFill>
                  <a:schemeClr val="accent2"/>
                </a:solidFill>
              </a:rPr>
              <a:t>FROM </a:t>
            </a:r>
            <a:r>
              <a:rPr lang="en-US" sz="2800" err="1"/>
              <a:t>most_popular_films</a:t>
            </a:r>
            <a:r>
              <a:rPr lang="en-US" sz="2800"/>
              <a:t>;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6045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8BBD0D-0540-3E2D-6BBA-CE56E789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HAVING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804549-C816-231F-7F70-B80EF84A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WHERE gibi, matematiksel işlem yaptırıp koşul olarak sunarken kullanılır.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customer_id</a:t>
            </a:r>
            <a:r>
              <a:rPr lang="tr-TR">
                <a:ea typeface="+mn-lt"/>
                <a:cs typeface="+mn-lt"/>
              </a:rPr>
              <a:t>,	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SUM 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amount</a:t>
            </a:r>
            <a:r>
              <a:rPr lang="tr-TR">
                <a:ea typeface="+mn-lt"/>
                <a:cs typeface="+mn-lt"/>
              </a:rPr>
              <a:t>)
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	</a:t>
            </a:r>
            <a:r>
              <a:rPr lang="tr-TR" err="1">
                <a:ea typeface="+mn-lt"/>
                <a:cs typeface="+mn-lt"/>
              </a:rPr>
              <a:t>payment</a:t>
            </a:r>
            <a:r>
              <a:rPr lang="tr-TR">
                <a:ea typeface="+mn-lt"/>
                <a:cs typeface="+mn-lt"/>
              </a:rPr>
              <a:t>
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</a:t>
            </a:r>
            <a:r>
              <a:rPr lang="tr-TR">
                <a:ea typeface="+mn-lt"/>
                <a:cs typeface="+mn-lt"/>
              </a:rPr>
              <a:t>BY	</a:t>
            </a:r>
            <a:r>
              <a:rPr lang="tr-TR" err="1">
                <a:ea typeface="+mn-lt"/>
                <a:cs typeface="+mn-lt"/>
              </a:rPr>
              <a:t>customer_id</a:t>
            </a:r>
            <a:r>
              <a:rPr lang="tr-TR">
                <a:ea typeface="+mn-lt"/>
                <a:cs typeface="+mn-lt"/>
              </a:rPr>
              <a:t>
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HAVING	SUM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err="1">
                <a:ea typeface="+mn-lt"/>
                <a:cs typeface="+mn-lt"/>
              </a:rPr>
              <a:t>amount</a:t>
            </a:r>
            <a:r>
              <a:rPr lang="tr-TR">
                <a:ea typeface="+mn-lt"/>
                <a:cs typeface="+mn-lt"/>
              </a:rPr>
              <a:t>) &gt; 200;</a:t>
            </a:r>
          </a:p>
        </p:txBody>
      </p:sp>
    </p:spTree>
    <p:extLst>
      <p:ext uri="{BB962C8B-B14F-4D97-AF65-F5344CB8AC3E}">
        <p14:creationId xmlns:p14="http://schemas.microsoft.com/office/powerpoint/2010/main" val="1045140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AF80A7-76E6-5D95-CE2E-3B308427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Örnekler: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C6150A-BE73-0BDA-7644-A3AD70FB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tr-TR">
                <a:cs typeface="Calibri"/>
              </a:rPr>
              <a:t>18 yaşından büyük ve A ile başlayan bir şehirde yaşıyorsa. İsme göre sıralayıp getir.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X şehrinde doğmuş veya Y şirketinde çalışan kişileri getir.(UNION)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Yaşa göre sonra isim ve soy isime göre sırala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Yaşlara göre ortalama maaşları yazdır. (yaşa göre grupla)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Maaşı ortalamadan yüksek kişileri bas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En yüksek maaşı alan kişiyi getir</a:t>
            </a:r>
          </a:p>
        </p:txBody>
      </p:sp>
    </p:spTree>
    <p:extLst>
      <p:ext uri="{BB962C8B-B14F-4D97-AF65-F5344CB8AC3E}">
        <p14:creationId xmlns:p14="http://schemas.microsoft.com/office/powerpoint/2010/main" val="35128423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928766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ea typeface="+mj-lt"/>
                <a:cs typeface="+mj-lt"/>
              </a:rPr>
              <a:t>Bölüm 11 : 1-M / JOINS </a:t>
            </a:r>
          </a:p>
        </p:txBody>
      </p:sp>
    </p:spTree>
    <p:extLst>
      <p:ext uri="{BB962C8B-B14F-4D97-AF65-F5344CB8AC3E}">
        <p14:creationId xmlns:p14="http://schemas.microsoft.com/office/powerpoint/2010/main" val="355501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F0BC10-D527-B84D-785F-6B728DE5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2386"/>
          </a:xfrm>
        </p:spPr>
        <p:txBody>
          <a:bodyPr/>
          <a:lstStyle/>
          <a:p>
            <a:r>
              <a:rPr lang="tr-TR">
                <a:cs typeface="Calibri Light"/>
              </a:rPr>
              <a:t>Gerçek Dünya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92CB17-2498-643E-991D-85AD65F8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207"/>
            <a:ext cx="10515600" cy="51379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Herşey</a:t>
            </a:r>
            <a:r>
              <a:rPr lang="tr-TR">
                <a:cs typeface="Calibri"/>
              </a:rPr>
              <a:t> bu kadar basit değil</a:t>
            </a:r>
          </a:p>
          <a:p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Kitap Satan Bir Site yapacağız:</a:t>
            </a:r>
          </a:p>
          <a:p>
            <a:r>
              <a:rPr lang="tr-TR">
                <a:cs typeface="Calibri"/>
              </a:rPr>
              <a:t>Kitaplar</a:t>
            </a:r>
          </a:p>
          <a:p>
            <a:r>
              <a:rPr lang="tr-TR">
                <a:cs typeface="Calibri"/>
              </a:rPr>
              <a:t>Yazarlar</a:t>
            </a:r>
          </a:p>
          <a:p>
            <a:r>
              <a:rPr lang="tr-TR">
                <a:cs typeface="Calibri"/>
              </a:rPr>
              <a:t>Kitapların Versiyonları</a:t>
            </a:r>
          </a:p>
          <a:p>
            <a:r>
              <a:rPr lang="tr-TR">
                <a:cs typeface="Calibri"/>
              </a:rPr>
              <a:t>Müşteriler </a:t>
            </a:r>
          </a:p>
          <a:p>
            <a:r>
              <a:rPr lang="tr-TR">
                <a:cs typeface="Calibri"/>
              </a:rPr>
              <a:t>Siparişler</a:t>
            </a:r>
          </a:p>
          <a:p>
            <a:r>
              <a:rPr lang="tr-TR">
                <a:cs typeface="Calibri"/>
              </a:rPr>
              <a:t>Ürün yorumları</a:t>
            </a:r>
          </a:p>
          <a:p>
            <a:r>
              <a:rPr lang="tr-TR">
                <a:cs typeface="Calibri"/>
              </a:rPr>
              <a:t>Kitap Kategorileri</a:t>
            </a:r>
          </a:p>
        </p:txBody>
      </p:sp>
    </p:spTree>
    <p:extLst>
      <p:ext uri="{BB962C8B-B14F-4D97-AF65-F5344CB8AC3E}">
        <p14:creationId xmlns:p14="http://schemas.microsoft.com/office/powerpoint/2010/main" val="3410158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E1AB20-7F95-B59F-1754-C6FB6443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Niye tüm ilişkiler tek bir tabloda saklanmaz?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34A5E9-61A2-1034-511A-AC17F9EB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+mn-lt"/>
                <a:cs typeface="+mn-lt"/>
              </a:rPr>
              <a:t>Tüm bilgileri tek bir ilişkide(tabloda) saklama gereksiz veri tekrarına ve gereksiz </a:t>
            </a:r>
            <a:r>
              <a:rPr lang="tr-TR" err="1">
                <a:ea typeface="+mn-lt"/>
                <a:cs typeface="+mn-lt"/>
              </a:rPr>
              <a:t>null</a:t>
            </a:r>
            <a:r>
              <a:rPr lang="tr-TR">
                <a:ea typeface="+mn-lt"/>
                <a:cs typeface="+mn-lt"/>
              </a:rPr>
              <a:t> değerlerine sebep olur. </a:t>
            </a:r>
            <a:endParaRPr lang="tr-TR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0553474D-1165-64D8-A87D-728BAFF3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9" y="3118775"/>
            <a:ext cx="11469329" cy="32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37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3C2780-B223-FED9-A952-C16EFB79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İlişkiler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56C161-A1C8-96B2-E464-5AE98326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tr-TR" err="1">
                <a:cs typeface="Calibri" panose="020F0502020204030204"/>
              </a:rPr>
              <a:t>One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to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One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 panose="020F0502020204030204"/>
              </a:rPr>
              <a:t>One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to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Many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 panose="020F0502020204030204"/>
              </a:rPr>
              <a:t>Many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to</a:t>
            </a:r>
            <a:r>
              <a:rPr lang="tr-TR">
                <a:cs typeface="Calibri" panose="020F0502020204030204"/>
              </a:rPr>
              <a:t> </a:t>
            </a:r>
            <a:r>
              <a:rPr lang="tr-TR" err="1">
                <a:cs typeface="Calibri" panose="020F0502020204030204"/>
              </a:rPr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1465790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1B1B27-04CF-9B91-718C-A61E8883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One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565459-33BF-E259-0428-B52EFADA5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1-1 ilişki.</a:t>
            </a:r>
          </a:p>
          <a:p>
            <a:r>
              <a:rPr lang="tr-TR">
                <a:cs typeface="Calibri"/>
              </a:rPr>
              <a:t>Çok fazla kullanılmıyor.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Bir Ülkenin bir Başkenti olabilir.</a:t>
            </a:r>
          </a:p>
          <a:p>
            <a:r>
              <a:rPr lang="tr-TR">
                <a:cs typeface="Calibri"/>
              </a:rPr>
              <a:t>Bir kişi bir kişiyle evlenebilir.</a:t>
            </a:r>
          </a:p>
        </p:txBody>
      </p:sp>
    </p:spTree>
    <p:extLst>
      <p:ext uri="{BB962C8B-B14F-4D97-AF65-F5344CB8AC3E}">
        <p14:creationId xmlns:p14="http://schemas.microsoft.com/office/powerpoint/2010/main" val="74360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753BB6D-0F69-C3B3-7EAF-D4469BC2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Relational vs Non-Relational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351DB18-9185-805B-B695-566722576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06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B95338-E115-74D5-C737-3BA5912C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71D865-82DE-F2FC-E49E-8EDED1A6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1-M ilişki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En çok kullanılan ilişki tipidir.</a:t>
            </a:r>
            <a:endParaRPr lang="tr-TR"/>
          </a:p>
          <a:p>
            <a:r>
              <a:rPr lang="tr-TR">
                <a:cs typeface="Calibri"/>
              </a:rPr>
              <a:t>Kafa karıştırıcı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1 çocuğun 1 babası olabilir.</a:t>
            </a:r>
          </a:p>
          <a:p>
            <a:r>
              <a:rPr lang="tr-TR">
                <a:cs typeface="Calibri"/>
              </a:rPr>
              <a:t>Aynı babanın birden fazla çocuğu olabilir</a:t>
            </a: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7982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14497F-9AAB-F9DC-9504-CA1438F5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0EB1BE-6B98-26CB-BE1E-C6DB72FB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1 Müşteri birden fazla siparişi olabilir.</a:t>
            </a:r>
          </a:p>
          <a:p>
            <a:r>
              <a:rPr lang="tr-TR">
                <a:cs typeface="Calibri"/>
              </a:rPr>
              <a:t>Aynı siparişin sadece 1 müşterisi olabilir. (Sahiplik)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pic>
        <p:nvPicPr>
          <p:cNvPr id="4" name="Resim 4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938B2B6-86B1-93DE-8139-6AF8536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0" y="3181127"/>
            <a:ext cx="10037506" cy="28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36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F63D86-8039-2ADB-7043-03F73D00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7F30AB-4709-705A-7C93-0D80A44F5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Daha siparişi olmayan kişilerin siparişleri </a:t>
            </a:r>
            <a:r>
              <a:rPr lang="tr-TR" err="1">
                <a:cs typeface="Calibri"/>
              </a:rPr>
              <a:t>null</a:t>
            </a:r>
            <a:r>
              <a:rPr lang="tr-TR">
                <a:cs typeface="Calibri"/>
              </a:rPr>
              <a:t> olarak girilmiş.</a:t>
            </a:r>
          </a:p>
          <a:p>
            <a:r>
              <a:rPr lang="tr-TR">
                <a:cs typeface="Calibri"/>
              </a:rPr>
              <a:t>Bu şekilde tek tabloda yazmak problemli.</a:t>
            </a:r>
          </a:p>
          <a:p>
            <a:endParaRPr lang="tr-TR">
              <a:cs typeface="Calibri"/>
            </a:endParaRPr>
          </a:p>
        </p:txBody>
      </p:sp>
      <p:pic>
        <p:nvPicPr>
          <p:cNvPr id="4" name="Resim 4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410D615-444E-8487-C03B-9B1C7369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8" y="3211853"/>
            <a:ext cx="10512096" cy="29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920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4541B8-46E3-2517-A1CF-30DB6406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1D0D4139-CA02-6ABF-7E71-C2834A67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497" y="2509153"/>
            <a:ext cx="8135006" cy="3404694"/>
          </a:xfrm>
        </p:spPr>
      </p:pic>
    </p:spTree>
    <p:extLst>
      <p:ext uri="{BB962C8B-B14F-4D97-AF65-F5344CB8AC3E}">
        <p14:creationId xmlns:p14="http://schemas.microsoft.com/office/powerpoint/2010/main" val="1078067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E51842-55EE-EA94-F5ED-EE5602D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pic>
        <p:nvPicPr>
          <p:cNvPr id="5" name="Resim 5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3E13770-29A2-1CF0-4EDD-0223F5B59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20" y="1685487"/>
            <a:ext cx="7703441" cy="4754234"/>
          </a:xfrm>
        </p:spPr>
      </p:pic>
    </p:spTree>
    <p:extLst>
      <p:ext uri="{BB962C8B-B14F-4D97-AF65-F5344CB8AC3E}">
        <p14:creationId xmlns:p14="http://schemas.microsoft.com/office/powerpoint/2010/main" val="30355450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FD684B-5121-B584-FEAF-9250B9FC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pic>
        <p:nvPicPr>
          <p:cNvPr id="4" name="Resim 4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B120434-564D-FFBB-DFD9-529732A8F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855" y="1825625"/>
            <a:ext cx="7584290" cy="4684165"/>
          </a:xfrm>
        </p:spPr>
      </p:pic>
    </p:spTree>
    <p:extLst>
      <p:ext uri="{BB962C8B-B14F-4D97-AF65-F5344CB8AC3E}">
        <p14:creationId xmlns:p14="http://schemas.microsoft.com/office/powerpoint/2010/main" val="3339852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C18BF9-71F1-4EF3-2BE4-052E02EB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0792168A-9418-4B7A-20B6-F4AD5694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986" y="1825625"/>
            <a:ext cx="6998028" cy="4351338"/>
          </a:xfrm>
        </p:spPr>
      </p:pic>
    </p:spTree>
    <p:extLst>
      <p:ext uri="{BB962C8B-B14F-4D97-AF65-F5344CB8AC3E}">
        <p14:creationId xmlns:p14="http://schemas.microsoft.com/office/powerpoint/2010/main" val="42807258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0CBA54-7073-3137-50B3-1CA3A7D9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Foreign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Key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1B81BE-3699-C09C-E5CF-1048D96C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Bir tabloda başka bir tablonun </a:t>
            </a:r>
            <a:r>
              <a:rPr lang="tr-TR" err="1">
                <a:cs typeface="Calibri"/>
              </a:rPr>
              <a:t>Primary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key</a:t>
            </a:r>
            <a:r>
              <a:rPr lang="tr-TR">
                <a:cs typeface="Calibri"/>
              </a:rPr>
              <a:t> i varsa bu alana </a:t>
            </a:r>
            <a:r>
              <a:rPr lang="tr-TR" err="1">
                <a:cs typeface="Calibri"/>
              </a:rPr>
              <a:t>foreign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key</a:t>
            </a:r>
            <a:r>
              <a:rPr lang="tr-TR">
                <a:cs typeface="Calibri"/>
              </a:rPr>
              <a:t> denir.</a:t>
            </a:r>
            <a:endParaRPr lang="tr-TR"/>
          </a:p>
        </p:txBody>
      </p:sp>
      <p:pic>
        <p:nvPicPr>
          <p:cNvPr id="5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ACF8E740-3082-92B1-75DF-7A944405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57" y="2743785"/>
            <a:ext cx="6172200" cy="37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04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871CAA-AA1D-8A66-9042-C1657A9A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Foreign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Key</a:t>
            </a:r>
            <a:endParaRPr lang="tr-TR" err="1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93159398-0449-1781-7DDF-5A0C28C38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986" y="1825625"/>
            <a:ext cx="6998028" cy="4351338"/>
          </a:xfrm>
        </p:spPr>
      </p:pic>
    </p:spTree>
    <p:extLst>
      <p:ext uri="{BB962C8B-B14F-4D97-AF65-F5344CB8AC3E}">
        <p14:creationId xmlns:p14="http://schemas.microsoft.com/office/powerpoint/2010/main" val="34260735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E51842-55EE-EA94-F5ED-EE5602D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One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415B1BC-C10D-FA38-1A83-8F45645A4457}"/>
              </a:ext>
            </a:extLst>
          </p:cNvPr>
          <p:cNvSpPr txBox="1"/>
          <p:nvPr/>
        </p:nvSpPr>
        <p:spPr>
          <a:xfrm>
            <a:off x="739227" y="1457435"/>
            <a:ext cx="818230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customers (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>
                <a:solidFill>
                  <a:srgbClr val="9876AA"/>
                </a:solidFill>
              </a:rPr>
              <a:t>id </a:t>
            </a:r>
            <a:r>
              <a:rPr lang="en-US" sz="2400">
                <a:solidFill>
                  <a:srgbClr val="CC7832"/>
                </a:solidFill>
              </a:rPr>
              <a:t>INT PRIMARY KEY 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GENERATED ALWAYS AS IDENTITY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 err="1">
                <a:solidFill>
                  <a:srgbClr val="9876AA"/>
                </a:solidFill>
              </a:rPr>
              <a:t>first_name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55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 err="1">
                <a:solidFill>
                  <a:srgbClr val="9876AA"/>
                </a:solidFill>
              </a:rPr>
              <a:t>last_name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55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     email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55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0CE056F-650D-F794-42F6-14EC24407E60}"/>
              </a:ext>
            </a:extLst>
          </p:cNvPr>
          <p:cNvSpPr txBox="1"/>
          <p:nvPr/>
        </p:nvSpPr>
        <p:spPr>
          <a:xfrm>
            <a:off x="739230" y="3997434"/>
            <a:ext cx="1051209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orders (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>
                <a:solidFill>
                  <a:srgbClr val="9876AA"/>
                </a:solidFill>
              </a:rPr>
              <a:t>id </a:t>
            </a:r>
            <a:r>
              <a:rPr lang="en-US" sz="2400">
                <a:solidFill>
                  <a:srgbClr val="CC7832"/>
                </a:solidFill>
              </a:rPr>
              <a:t>INT PRIMARY KEY 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GENERATED ALWAYS AS IDENTITY </a:t>
            </a:r>
            <a:r>
              <a:rPr lang="en-US" sz="2400">
                <a:solidFill>
                  <a:srgbClr val="CC7832"/>
                </a:solidFill>
                <a:ea typeface="+mn-lt"/>
                <a:cs typeface="+mn-lt"/>
              </a:rPr>
              <a:t>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 err="1">
                <a:solidFill>
                  <a:srgbClr val="9876AA"/>
                </a:solidFill>
              </a:rPr>
              <a:t>order_date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DATE,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>
                <a:solidFill>
                  <a:srgbClr val="9876AA"/>
                </a:solidFill>
              </a:rPr>
              <a:t>amount </a:t>
            </a:r>
            <a:r>
              <a:rPr lang="en-US" sz="2400">
                <a:solidFill>
                  <a:srgbClr val="CC7832"/>
                </a:solidFill>
              </a:rPr>
              <a:t>DECIMAL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8</a:t>
            </a:r>
            <a:r>
              <a:rPr lang="en-US" sz="2400">
                <a:solidFill>
                  <a:srgbClr val="CC7832"/>
                </a:solidFill>
              </a:rPr>
              <a:t>,</a:t>
            </a:r>
            <a:r>
              <a:rPr lang="en-US" sz="2400">
                <a:solidFill>
                  <a:srgbClr val="6897BB"/>
                </a:solidFill>
              </a:rPr>
              <a:t>2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 err="1">
                <a:solidFill>
                  <a:srgbClr val="9876AA"/>
                </a:solidFill>
              </a:rPr>
              <a:t>customer_id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INT,</a:t>
            </a:r>
            <a:br>
              <a:rPr lang="en-US" sz="2400"/>
            </a:br>
            <a:r>
              <a:rPr lang="en-US" sz="2400">
                <a:ea typeface="+mn-lt"/>
                <a:cs typeface="+mn-lt"/>
              </a:rPr>
              <a:t>     </a:t>
            </a:r>
            <a:r>
              <a:rPr lang="en-US" sz="2400">
                <a:solidFill>
                  <a:srgbClr val="CC7832"/>
                </a:solidFill>
              </a:rPr>
              <a:t>FOREIGN KEY </a:t>
            </a:r>
            <a:r>
              <a:rPr lang="en-US" sz="2400"/>
              <a:t>(</a:t>
            </a:r>
            <a:r>
              <a:rPr lang="en-US" sz="2400" err="1">
                <a:solidFill>
                  <a:srgbClr val="9876AA"/>
                </a:solidFill>
              </a:rPr>
              <a:t>customer_id</a:t>
            </a:r>
            <a:r>
              <a:rPr lang="en-US" sz="2400"/>
              <a:t>) </a:t>
            </a:r>
            <a:r>
              <a:rPr lang="en-US" sz="2400">
                <a:solidFill>
                  <a:srgbClr val="CC7832"/>
                </a:solidFill>
              </a:rPr>
              <a:t>REFERENCES </a:t>
            </a:r>
            <a:r>
              <a:rPr lang="en-US" sz="2400"/>
              <a:t>customers(</a:t>
            </a:r>
            <a:r>
              <a:rPr lang="en-US" sz="2400">
                <a:solidFill>
                  <a:srgbClr val="9876AA"/>
                </a:solidFill>
              </a:rPr>
              <a:t>id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766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533AE7-EE05-1DCB-D72F-732926C9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cs typeface="Calibri Light"/>
              </a:rPr>
              <a:t>Relational</a:t>
            </a:r>
            <a:r>
              <a:rPr lang="tr-TR" dirty="0">
                <a:cs typeface="Calibri Light"/>
              </a:rPr>
              <a:t> </a:t>
            </a:r>
            <a:r>
              <a:rPr lang="tr-TR" dirty="0" err="1">
                <a:cs typeface="Calibri Light"/>
              </a:rPr>
              <a:t>vs</a:t>
            </a:r>
            <a:r>
              <a:rPr lang="tr-TR" dirty="0">
                <a:cs typeface="Calibri Light"/>
              </a:rPr>
              <a:t> </a:t>
            </a:r>
            <a:r>
              <a:rPr lang="tr-TR" dirty="0" err="1">
                <a:cs typeface="Calibri Light"/>
              </a:rPr>
              <a:t>Non</a:t>
            </a:r>
            <a:r>
              <a:rPr lang="tr-TR" dirty="0">
                <a:cs typeface="Calibri Light"/>
              </a:rPr>
              <a:t> </a:t>
            </a:r>
            <a:r>
              <a:rPr lang="tr-TR" dirty="0" err="1">
                <a:cs typeface="Calibri Light"/>
              </a:rPr>
              <a:t>Relational</a:t>
            </a:r>
            <a:endParaRPr lang="tr-TR" dirty="0" err="1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95368D54-68AD-9684-C75F-5FDFD0CE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86387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D853DF-6B28-C44E-FA0A-D9A13472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Cross </a:t>
            </a:r>
            <a:r>
              <a:rPr lang="tr-TR" err="1">
                <a:cs typeface="Calibri Light"/>
              </a:rPr>
              <a:t>Join</a:t>
            </a:r>
            <a:r>
              <a:rPr lang="tr-TR">
                <a:cs typeface="Calibri Light"/>
              </a:rPr>
              <a:t> (Kartezyen çarpımı)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47925D-730A-E0FE-7641-5755D71A4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+mn-lt"/>
                <a:cs typeface="+mn-lt"/>
              </a:rPr>
              <a:t>SELECT * FROM </a:t>
            </a:r>
            <a:r>
              <a:rPr lang="tr-TR" err="1">
                <a:ea typeface="+mn-lt"/>
                <a:cs typeface="+mn-lt"/>
              </a:rPr>
              <a:t>customers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Tüm kombinasyonlar</a:t>
            </a:r>
          </a:p>
        </p:txBody>
      </p:sp>
    </p:spTree>
    <p:extLst>
      <p:ext uri="{BB962C8B-B14F-4D97-AF65-F5344CB8AC3E}">
        <p14:creationId xmlns:p14="http://schemas.microsoft.com/office/powerpoint/2010/main" val="8298196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E51842-55EE-EA94-F5ED-EE5602D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Inner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pic>
        <p:nvPicPr>
          <p:cNvPr id="5" name="Resim 5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3E13770-29A2-1CF0-4EDD-0223F5B59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20" y="1711763"/>
            <a:ext cx="7703441" cy="4754234"/>
          </a:xfrm>
        </p:spPr>
      </p:pic>
      <p:pic>
        <p:nvPicPr>
          <p:cNvPr id="4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0119E215-6F66-83AB-1926-1B067B62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10" y="333041"/>
            <a:ext cx="5992648" cy="13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200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C21860-FDA8-E8EB-6354-C944BDA6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Inner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C8A1ED-7D7D-250E-30DA-BCC934FB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customers</a:t>
            </a:r>
            <a:endParaRPr lang="tr-TR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JOIN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 = customers.id;</a:t>
            </a:r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  <a:p>
            <a:r>
              <a:rPr lang="tr-TR">
                <a:cs typeface="Calibri" panose="020F0502020204030204"/>
              </a:rPr>
              <a:t>Sağ sol </a:t>
            </a:r>
            <a:r>
              <a:rPr lang="tr-TR" err="1">
                <a:cs typeface="Calibri"/>
              </a:rPr>
              <a:t>farketmiyor</a:t>
            </a:r>
            <a:r>
              <a:rPr lang="tr-TR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orders</a:t>
            </a:r>
            <a:endParaRPr lang="tr-TR" err="1">
              <a:cs typeface="Calibri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JOIN </a:t>
            </a:r>
            <a:r>
              <a:rPr lang="tr-TR" err="1">
                <a:ea typeface="+mn-lt"/>
                <a:cs typeface="+mn-lt"/>
              </a:rPr>
              <a:t>customers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>
                <a:ea typeface="+mn-lt"/>
                <a:cs typeface="+mn-lt"/>
              </a:rPr>
              <a:t>customers.id =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Yazarların kitaplarının toplam ücretini yazan sorgu yazalım? 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(</a:t>
            </a:r>
            <a:r>
              <a:rPr lang="tr-TR" err="1">
                <a:cs typeface="Calibri"/>
              </a:rPr>
              <a:t>Group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by</a:t>
            </a:r>
            <a:r>
              <a:rPr lang="tr-TR">
                <a:cs typeface="Calibri"/>
              </a:rPr>
              <a:t> total)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20CC8525-C595-DB96-8131-160F530E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424" y="363932"/>
            <a:ext cx="2970924" cy="19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089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B94AAB-B6EC-ED7D-A4D3-764A205E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Inner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5A1B74-1A0D-8640-B848-9D515D5BB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 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SUM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amount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AS </a:t>
            </a:r>
            <a:r>
              <a:rPr lang="tr-TR">
                <a:ea typeface="+mn-lt"/>
                <a:cs typeface="+mn-lt"/>
              </a:rPr>
              <a:t>total</a:t>
            </a:r>
            <a:endParaRPr lang="tr-TR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customers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JOIN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 = customers.id</a:t>
            </a:r>
            <a:endParaRPr lang="tr-TR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, </a:t>
            </a:r>
            <a:r>
              <a:rPr lang="tr-TR" err="1">
                <a:ea typeface="+mn-lt"/>
                <a:cs typeface="+mn-lt"/>
              </a:rPr>
              <a:t>last_name</a:t>
            </a:r>
            <a:endParaRPr lang="tr-TR" err="1">
              <a:cs typeface="Calibri" panose="020F0502020204030204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total;</a:t>
            </a:r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2596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E51842-55EE-EA94-F5ED-EE5602D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Left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pic>
        <p:nvPicPr>
          <p:cNvPr id="5" name="Resim 5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3E13770-29A2-1CF0-4EDD-0223F5B59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520" y="1711763"/>
            <a:ext cx="7703441" cy="4754234"/>
          </a:xfrm>
        </p:spPr>
      </p:pic>
      <p:pic>
        <p:nvPicPr>
          <p:cNvPr id="3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4D7C631-0390-8E96-7C79-62A36E76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84" y="365250"/>
            <a:ext cx="5453216" cy="12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968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078994-0706-B936-6222-0D505061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Left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BAD0D9-228F-5394-C09D-19731CA6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customers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LEFT JOIN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 = customers.id;</a:t>
            </a:r>
            <a:endParaRPr lang="tr-TR"/>
          </a:p>
          <a:p>
            <a:pPr marL="0" indent="0">
              <a:buNone/>
            </a:pPr>
            <a:endParaRPr lang="tr-TR">
              <a:cs typeface="Calibri" panose="020F0502020204030204"/>
            </a:endParaRPr>
          </a:p>
          <a:p>
            <a:pPr marL="0" indent="0">
              <a:buNone/>
            </a:pPr>
            <a:endParaRPr lang="tr-TR">
              <a:cs typeface="Calibri" panose="020F0502020204030204"/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orders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LEFT JOIN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customers</a:t>
            </a:r>
            <a:r>
              <a:rPr lang="tr-TR">
                <a:ea typeface="+mn-lt"/>
                <a:cs typeface="+mn-lt"/>
              </a:rPr>
              <a:t> c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>
                <a:ea typeface="+mn-lt"/>
                <a:cs typeface="+mn-lt"/>
              </a:rPr>
              <a:t>c.id =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;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0AE9DE5D-AF27-40F4-EF6A-BB11C21F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21" y="119845"/>
            <a:ext cx="3750441" cy="25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299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976509-3AD7-ECA5-8BF1-889E6421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Left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5D3384-2E97-902E-A1ED-CAAB7FF82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SUM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amount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AS </a:t>
            </a:r>
            <a:r>
              <a:rPr lang="tr-TR" err="1">
                <a:ea typeface="+mn-lt"/>
                <a:cs typeface="+mn-lt"/>
              </a:rPr>
              <a:t>money_spent</a:t>
            </a:r>
            <a:endParaRPr lang="tr-TR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customers</a:t>
            </a:r>
            <a:endParaRPr lang="tr-TR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LEFT JOIN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>
                <a:ea typeface="+mn-lt"/>
                <a:cs typeface="+mn-lt"/>
              </a:rPr>
              <a:t>customers.id = </a:t>
            </a:r>
            <a:r>
              <a:rPr lang="tr-TR" err="1">
                <a:ea typeface="+mn-lt"/>
                <a:cs typeface="+mn-lt"/>
              </a:rPr>
              <a:t>orders.customer_id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,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;</a:t>
            </a:r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0600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67B781-0B3B-8EA2-244E-A1EEA75C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Right </a:t>
            </a:r>
            <a:r>
              <a:rPr lang="tr-TR" err="1">
                <a:cs typeface="Calibri Light"/>
              </a:rPr>
              <a:t>Join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FBBE44-8C36-61E4-BC0C-D288D3BE1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tr-TR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 </a:t>
            </a:r>
            <a:r>
              <a:rPr lang="tr-TR">
                <a:ea typeface="+mn-lt"/>
                <a:cs typeface="+mn-lt"/>
              </a:rPr>
              <a:t>*</a:t>
            </a:r>
            <a:r>
              <a:rPr lang="tr-TR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customers</a:t>
            </a:r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RIGHT JOIN </a:t>
            </a:r>
            <a:r>
              <a:rPr lang="tr-TR" err="1">
                <a:ea typeface="+mn-lt"/>
                <a:cs typeface="+mn-lt"/>
              </a:rPr>
              <a:t>orders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</a:t>
            </a:r>
            <a:r>
              <a:rPr lang="tr-TR">
                <a:ea typeface="+mn-lt"/>
                <a:cs typeface="+mn-lt"/>
              </a:rPr>
              <a:t>customers.id = </a:t>
            </a:r>
            <a:r>
              <a:rPr lang="tr-TR" err="1">
                <a:ea typeface="+mn-lt"/>
                <a:cs typeface="+mn-lt"/>
              </a:rPr>
              <a:t>orders.customer_id</a:t>
            </a:r>
            <a:r>
              <a:rPr lang="tr-TR">
                <a:ea typeface="+mn-lt"/>
                <a:cs typeface="+mn-lt"/>
              </a:rPr>
              <a:t>;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D345C1E-7341-60F1-30C5-85551039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2" y="369098"/>
            <a:ext cx="5116786" cy="12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578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FE5E16-AC10-6B89-39F8-3AB1663D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Boy George u silmek istersek (Hata)</a:t>
            </a:r>
          </a:p>
        </p:txBody>
      </p:sp>
      <p:pic>
        <p:nvPicPr>
          <p:cNvPr id="5" name="Resim 5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FC6966C-006C-9108-EE2E-B559EF0B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79" y="1711763"/>
            <a:ext cx="7703441" cy="4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959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56C45E-E554-2075-FE76-42EB4B6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ON DELETE CASCADE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8A284C-D339-A2AF-1F4F-67BA9CBB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CREATE TABLE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customers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(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id       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INT PRIMARY KEY GENERATED ALWAYS AS IDENTITY</a:t>
            </a:r>
            <a:r>
              <a:rPr lang="tr-TR">
                <a:ea typeface="+mn-lt"/>
                <a:cs typeface="+mn-lt"/>
              </a:rPr>
              <a:t>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VARCHAR</a:t>
            </a:r>
            <a:r>
              <a:rPr lang="tr-TR">
                <a:ea typeface="+mn-lt"/>
                <a:cs typeface="+mn-lt"/>
              </a:rPr>
              <a:t>(50),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VARCHAR</a:t>
            </a:r>
            <a:r>
              <a:rPr lang="tr-TR">
                <a:ea typeface="+mn-lt"/>
                <a:cs typeface="+mn-lt"/>
              </a:rPr>
              <a:t>(50),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email</a:t>
            </a:r>
            <a:r>
              <a:rPr lang="tr-TR">
                <a:ea typeface="+mn-lt"/>
                <a:cs typeface="+mn-lt"/>
              </a:rPr>
              <a:t>    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VARCHAR</a:t>
            </a:r>
            <a:r>
              <a:rPr lang="tr-TR">
                <a:ea typeface="+mn-lt"/>
                <a:cs typeface="+mn-lt"/>
              </a:rPr>
              <a:t>(50)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);</a:t>
            </a:r>
            <a:br>
              <a:rPr lang="tr-TR">
                <a:ea typeface="+mn-lt"/>
                <a:cs typeface="+mn-lt"/>
              </a:rPr>
            </a:b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CREATE TABLE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orders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(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id        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INT PRIMARY KEY GENERATED ALWAYS AS IDENTITY</a:t>
            </a:r>
            <a:r>
              <a:rPr lang="tr-TR">
                <a:ea typeface="+mn-lt"/>
                <a:cs typeface="+mn-lt"/>
              </a:rPr>
              <a:t>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order_date</a:t>
            </a:r>
            <a:r>
              <a:rPr lang="tr-TR">
                <a:ea typeface="+mn-lt"/>
                <a:cs typeface="+mn-lt"/>
              </a:rPr>
              <a:t>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DATE</a:t>
            </a:r>
            <a:r>
              <a:rPr lang="tr-TR">
                <a:ea typeface="+mn-lt"/>
                <a:cs typeface="+mn-lt"/>
              </a:rPr>
              <a:t>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amount</a:t>
            </a:r>
            <a:r>
              <a:rPr lang="tr-TR">
                <a:ea typeface="+mn-lt"/>
                <a:cs typeface="+mn-lt"/>
              </a:rPr>
              <a:t>    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DECIMAL</a:t>
            </a:r>
            <a:r>
              <a:rPr lang="tr-TR">
                <a:ea typeface="+mn-lt"/>
                <a:cs typeface="+mn-lt"/>
              </a:rPr>
              <a:t>(8, 2),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 err="1">
                <a:ea typeface="+mn-lt"/>
                <a:cs typeface="+mn-lt"/>
              </a:rPr>
              <a:t>customer_id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INT</a:t>
            </a:r>
            <a:r>
              <a:rPr lang="tr-TR">
                <a:ea typeface="+mn-lt"/>
                <a:cs typeface="+mn-lt"/>
              </a:rPr>
              <a:t>,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   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FOREIGN KEY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err="1">
                <a:ea typeface="+mn-lt"/>
                <a:cs typeface="+mn-lt"/>
              </a:rPr>
              <a:t>customer_id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REFERENCES </a:t>
            </a:r>
            <a:r>
              <a:rPr lang="tr-TR" err="1">
                <a:ea typeface="+mn-lt"/>
                <a:cs typeface="+mn-lt"/>
              </a:rPr>
              <a:t>customers</a:t>
            </a:r>
            <a:r>
              <a:rPr lang="tr-TR">
                <a:ea typeface="+mn-lt"/>
                <a:cs typeface="+mn-lt"/>
              </a:rPr>
              <a:t> (id)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ON DELETE CASCADE</a:t>
            </a:r>
            <a:br>
              <a:rPr lang="tr-TR">
                <a:solidFill>
                  <a:schemeClr val="accent2"/>
                </a:solidFill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);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057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98678C-1F76-EF7B-A6CE-35957D68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Relational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Non-Relational</a:t>
            </a:r>
            <a:endParaRPr lang="tr-TR" err="1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A0043944-8DF1-F99A-E425-611353007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70" y="1825625"/>
            <a:ext cx="8002460" cy="4351338"/>
          </a:xfrm>
        </p:spPr>
      </p:pic>
    </p:spTree>
    <p:extLst>
      <p:ext uri="{BB962C8B-B14F-4D97-AF65-F5344CB8AC3E}">
        <p14:creationId xmlns:p14="http://schemas.microsoft.com/office/powerpoint/2010/main" val="2038501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AD62AE-53D3-7AE7-E7CF-93452801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ON DELETE CASCADE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016EEC-06AF-23A5-2D3F-E8F21DA9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DELETE FROM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customers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= 'Boy'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AND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= 'George';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49081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191D31-D61B-36D0-AD71-6159A2A9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1: 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B12998B2-6E5F-28E1-E6DA-A3B61016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90506"/>
            <a:ext cx="6172200" cy="3867462"/>
          </a:xfrm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E29F3655-4AE4-ABF1-17D2-03A6A3F54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3200" err="1">
                <a:cs typeface="Calibri"/>
              </a:rPr>
              <a:t>Students</a:t>
            </a:r>
            <a:r>
              <a:rPr lang="tr-TR" sz="3200">
                <a:cs typeface="Calibri"/>
              </a:rPr>
              <a:t>:</a:t>
            </a:r>
          </a:p>
          <a:p>
            <a:r>
              <a:rPr lang="tr-TR" sz="3200" err="1">
                <a:cs typeface="Calibri"/>
              </a:rPr>
              <a:t>Id</a:t>
            </a:r>
            <a:r>
              <a:rPr lang="tr-TR" sz="3200">
                <a:cs typeface="Calibri"/>
              </a:rPr>
              <a:t> : PRIMARY GENERATED</a:t>
            </a:r>
          </a:p>
          <a:p>
            <a:r>
              <a:rPr lang="tr-TR" sz="3200" err="1">
                <a:cs typeface="Calibri"/>
              </a:rPr>
              <a:t>Papers</a:t>
            </a:r>
            <a:r>
              <a:rPr lang="tr-TR" sz="3200">
                <a:cs typeface="Calibri"/>
              </a:rPr>
              <a:t>: </a:t>
            </a:r>
            <a:r>
              <a:rPr lang="tr-TR" sz="3200" err="1">
                <a:cs typeface="Calibri"/>
              </a:rPr>
              <a:t>no</a:t>
            </a:r>
            <a:r>
              <a:rPr lang="tr-TR" sz="3200">
                <a:cs typeface="Calibri"/>
              </a:rPr>
              <a:t> </a:t>
            </a:r>
            <a:r>
              <a:rPr lang="tr-TR" sz="3200" err="1">
                <a:cs typeface="Calibri"/>
              </a:rPr>
              <a:t>primary</a:t>
            </a:r>
          </a:p>
          <a:p>
            <a:endParaRPr lang="tr-TR" sz="3200">
              <a:cs typeface="Calibri"/>
            </a:endParaRPr>
          </a:p>
          <a:p>
            <a:r>
              <a:rPr lang="tr-TR" sz="3200" err="1">
                <a:cs typeface="Calibri"/>
              </a:rPr>
              <a:t>Paste</a:t>
            </a:r>
            <a:r>
              <a:rPr lang="tr-TR" sz="3200">
                <a:cs typeface="Calibri"/>
              </a:rPr>
              <a:t> bin: ?</a:t>
            </a:r>
          </a:p>
        </p:txBody>
      </p:sp>
    </p:spTree>
    <p:extLst>
      <p:ext uri="{BB962C8B-B14F-4D97-AF65-F5344CB8AC3E}">
        <p14:creationId xmlns:p14="http://schemas.microsoft.com/office/powerpoint/2010/main" val="30902262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C1EDAD-BC84-8A44-4EEA-8C6C5D2A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Task</a:t>
            </a:r>
            <a:r>
              <a:rPr lang="tr-TR">
                <a:cs typeface="Calibri Light"/>
              </a:rPr>
              <a:t> 1</a:t>
            </a:r>
          </a:p>
        </p:txBody>
      </p:sp>
      <p:pic>
        <p:nvPicPr>
          <p:cNvPr id="8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522AF99E-0435-5462-507A-3F3778B43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835" y="2386176"/>
            <a:ext cx="9560467" cy="4351338"/>
          </a:xfrm>
        </p:spPr>
      </p:pic>
      <p:pic>
        <p:nvPicPr>
          <p:cNvPr id="9" name="Resim 9">
            <a:extLst>
              <a:ext uri="{FF2B5EF4-FFF2-40B4-BE49-F238E27FC236}">
                <a16:creationId xmlns:a16="http://schemas.microsoft.com/office/drawing/2014/main" id="{6607EAF0-3198-79CF-2ECF-DB683B38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" y="1693906"/>
            <a:ext cx="3584028" cy="1963703"/>
          </a:xfrm>
          <a:prstGeom prst="rect">
            <a:avLst/>
          </a:prstGeom>
        </p:spPr>
      </p:pic>
      <p:pic>
        <p:nvPicPr>
          <p:cNvPr id="10" name="Resim 10">
            <a:extLst>
              <a:ext uri="{FF2B5EF4-FFF2-40B4-BE49-F238E27FC236}">
                <a16:creationId xmlns:a16="http://schemas.microsoft.com/office/drawing/2014/main" id="{758077CA-673C-CA0C-DCE3-E0BEF15D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7" y="503773"/>
            <a:ext cx="7910785" cy="1751419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E2B16D8-19EF-B25E-1EF8-9B804C650177}"/>
              </a:ext>
            </a:extLst>
          </p:cNvPr>
          <p:cNvSpPr txBox="1"/>
          <p:nvPr/>
        </p:nvSpPr>
        <p:spPr>
          <a:xfrm>
            <a:off x="5447861" y="138386"/>
            <a:ext cx="300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/>
              <a:t>Paper</a:t>
            </a:r>
            <a:r>
              <a:rPr lang="tr-TR"/>
              <a:t> </a:t>
            </a:r>
            <a:r>
              <a:rPr lang="tr-TR" err="1"/>
              <a:t>Table</a:t>
            </a:r>
            <a:endParaRPr lang="tr-TR" err="1">
              <a:cs typeface="Calibri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851976E-6D0A-D541-8C80-223068057184}"/>
              </a:ext>
            </a:extLst>
          </p:cNvPr>
          <p:cNvSpPr txBox="1"/>
          <p:nvPr/>
        </p:nvSpPr>
        <p:spPr>
          <a:xfrm>
            <a:off x="101600" y="1375103"/>
            <a:ext cx="1757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>
                <a:cs typeface="Calibri"/>
              </a:rPr>
              <a:t>Student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188524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A65DE-CDF2-5E07-7586-DAE7A9A9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Task</a:t>
            </a:r>
            <a:r>
              <a:rPr lang="tr-TR">
                <a:cs typeface="Calibri Light"/>
              </a:rPr>
              <a:t> 2</a:t>
            </a:r>
            <a:endParaRPr lang="tr-TR"/>
          </a:p>
        </p:txBody>
      </p:sp>
      <p:pic>
        <p:nvPicPr>
          <p:cNvPr id="8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2ADC287A-834D-CFBB-8DC1-4C6DD9671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940" y="2263556"/>
            <a:ext cx="8793015" cy="4351338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13F931D-0D2D-2C25-6D9F-91647ED3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" y="1693906"/>
            <a:ext cx="3435132" cy="188487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411341BA-6ED7-E74F-67F6-A47F06C67362}"/>
              </a:ext>
            </a:extLst>
          </p:cNvPr>
          <p:cNvSpPr txBox="1"/>
          <p:nvPr/>
        </p:nvSpPr>
        <p:spPr>
          <a:xfrm>
            <a:off x="101600" y="1375103"/>
            <a:ext cx="1757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>
                <a:cs typeface="Calibri"/>
              </a:rPr>
              <a:t>Student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Table</a:t>
            </a:r>
          </a:p>
        </p:txBody>
      </p:sp>
      <p:pic>
        <p:nvPicPr>
          <p:cNvPr id="14" name="Resim 10">
            <a:extLst>
              <a:ext uri="{FF2B5EF4-FFF2-40B4-BE49-F238E27FC236}">
                <a16:creationId xmlns:a16="http://schemas.microsoft.com/office/drawing/2014/main" id="{A27C4B13-AF5A-A025-85F0-6D42566A8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7" y="503773"/>
            <a:ext cx="7910785" cy="1751419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97DB3CD2-0A74-DAB8-B016-885582B8949A}"/>
              </a:ext>
            </a:extLst>
          </p:cNvPr>
          <p:cNvSpPr txBox="1"/>
          <p:nvPr/>
        </p:nvSpPr>
        <p:spPr>
          <a:xfrm>
            <a:off x="5447861" y="138386"/>
            <a:ext cx="300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/>
              <a:t>Paper</a:t>
            </a:r>
            <a:r>
              <a:rPr lang="tr-TR"/>
              <a:t> </a:t>
            </a:r>
            <a:r>
              <a:rPr lang="tr-TR" err="1"/>
              <a:t>Table</a:t>
            </a:r>
            <a:endParaRPr lang="tr-T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10064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BA65DE-CDF2-5E07-7586-DAE7A9A9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Task</a:t>
            </a:r>
            <a:r>
              <a:rPr lang="tr-TR">
                <a:cs typeface="Calibri Light"/>
              </a:rPr>
              <a:t> 2</a:t>
            </a:r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13F931D-0D2D-2C25-6D9F-91647ED3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6" y="2412113"/>
            <a:ext cx="3435132" cy="188487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411341BA-6ED7-E74F-67F6-A47F06C67362}"/>
              </a:ext>
            </a:extLst>
          </p:cNvPr>
          <p:cNvSpPr txBox="1"/>
          <p:nvPr/>
        </p:nvSpPr>
        <p:spPr>
          <a:xfrm>
            <a:off x="215462" y="2067034"/>
            <a:ext cx="1757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>
                <a:cs typeface="Calibri"/>
              </a:rPr>
              <a:t>Student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Table</a:t>
            </a:r>
          </a:p>
        </p:txBody>
      </p:sp>
      <p:pic>
        <p:nvPicPr>
          <p:cNvPr id="14" name="Resim 10">
            <a:extLst>
              <a:ext uri="{FF2B5EF4-FFF2-40B4-BE49-F238E27FC236}">
                <a16:creationId xmlns:a16="http://schemas.microsoft.com/office/drawing/2014/main" id="{A27C4B13-AF5A-A025-85F0-6D42566A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77" y="503773"/>
            <a:ext cx="7910785" cy="1751419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97DB3CD2-0A74-DAB8-B016-885582B8949A}"/>
              </a:ext>
            </a:extLst>
          </p:cNvPr>
          <p:cNvSpPr txBox="1"/>
          <p:nvPr/>
        </p:nvSpPr>
        <p:spPr>
          <a:xfrm>
            <a:off x="5447861" y="138386"/>
            <a:ext cx="300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err="1"/>
              <a:t>Paper</a:t>
            </a:r>
            <a:r>
              <a:rPr lang="tr-TR"/>
              <a:t> </a:t>
            </a:r>
            <a:r>
              <a:rPr lang="tr-TR" err="1"/>
              <a:t>Table</a:t>
            </a:r>
            <a:endParaRPr lang="tr-TR" err="1">
              <a:cs typeface="Calibri"/>
            </a:endParaRPr>
          </a:p>
        </p:txBody>
      </p:sp>
      <p:pic>
        <p:nvPicPr>
          <p:cNvPr id="9" name="Resim 10">
            <a:extLst>
              <a:ext uri="{FF2B5EF4-FFF2-40B4-BE49-F238E27FC236}">
                <a16:creationId xmlns:a16="http://schemas.microsoft.com/office/drawing/2014/main" id="{FFBC4B21-554B-4867-D1D6-1174B765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93770" y="2246039"/>
            <a:ext cx="5106529" cy="4351338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97BD508-45BE-5F3B-087E-1C3C6DF027D7}"/>
              </a:ext>
            </a:extLst>
          </p:cNvPr>
          <p:cNvSpPr txBox="1"/>
          <p:nvPr/>
        </p:nvSpPr>
        <p:spPr>
          <a:xfrm>
            <a:off x="248746" y="5074745"/>
            <a:ext cx="39168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CD"/>
                </a:solidFill>
                <a:cs typeface="Calibri"/>
              </a:rPr>
              <a:t>AVG(x) = null </a:t>
            </a:r>
            <a:r>
              <a:rPr lang="en-US" sz="2400" err="1">
                <a:solidFill>
                  <a:srgbClr val="0000CD"/>
                </a:solidFill>
                <a:cs typeface="Calibri"/>
              </a:rPr>
              <a:t>ise</a:t>
            </a:r>
            <a:r>
              <a:rPr lang="en-US" sz="2400">
                <a:solidFill>
                  <a:srgbClr val="0000CD"/>
                </a:solidFill>
                <a:cs typeface="Calibri"/>
              </a:rPr>
              <a:t>, 0 </a:t>
            </a:r>
            <a:r>
              <a:rPr lang="en-US" sz="2400" err="1">
                <a:solidFill>
                  <a:srgbClr val="0000CD"/>
                </a:solidFill>
                <a:cs typeface="Calibri"/>
              </a:rPr>
              <a:t>dönecek</a:t>
            </a:r>
            <a:endParaRPr lang="en-US" sz="2400">
              <a:solidFill>
                <a:srgbClr val="0000CD"/>
              </a:solidFill>
              <a:cs typeface="Calibri"/>
            </a:endParaRPr>
          </a:p>
          <a:p>
            <a:endParaRPr lang="en-US" sz="2400">
              <a:solidFill>
                <a:srgbClr val="0000CD"/>
              </a:solidFill>
            </a:endParaRPr>
          </a:p>
          <a:p>
            <a:r>
              <a:rPr lang="en-US" sz="2400">
                <a:solidFill>
                  <a:srgbClr val="0000CD"/>
                </a:solidFill>
              </a:rPr>
              <a:t>COALESCE</a:t>
            </a:r>
            <a:r>
              <a:rPr lang="en-US" sz="2400"/>
              <a:t>(</a:t>
            </a:r>
            <a:r>
              <a:rPr lang="en-US" sz="2400">
                <a:solidFill>
                  <a:srgbClr val="000000"/>
                </a:solidFill>
              </a:rPr>
              <a:t>AVG</a:t>
            </a:r>
            <a:r>
              <a:rPr lang="en-US" sz="2400">
                <a:solidFill>
                  <a:srgbClr val="0000CD"/>
                </a:solidFill>
              </a:rPr>
              <a:t>(x)</a:t>
            </a:r>
            <a:r>
              <a:rPr lang="en-US" sz="2400"/>
              <a:t>, 0)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12501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87F85A-B00F-DB94-6EC6-F0A5CA81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1 : Çözüm</a:t>
            </a:r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1BDBE44-D20F-435A-2CEA-6D5410BF4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473" y="1825625"/>
            <a:ext cx="8537054" cy="4351338"/>
          </a:xfrm>
        </p:spPr>
      </p:pic>
    </p:spTree>
    <p:extLst>
      <p:ext uri="{BB962C8B-B14F-4D97-AF65-F5344CB8AC3E}">
        <p14:creationId xmlns:p14="http://schemas.microsoft.com/office/powerpoint/2010/main" val="31261146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928766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ea typeface="+mj-lt"/>
                <a:cs typeface="+mj-lt"/>
              </a:rPr>
              <a:t>Bölüm 12 : M-M </a:t>
            </a:r>
          </a:p>
        </p:txBody>
      </p:sp>
    </p:spTree>
    <p:extLst>
      <p:ext uri="{BB962C8B-B14F-4D97-AF65-F5344CB8AC3E}">
        <p14:creationId xmlns:p14="http://schemas.microsoft.com/office/powerpoint/2010/main" val="347674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7FF7E4-D0C0-19C2-0F0F-90CE98B5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Many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64D6D8-8E87-F59B-A80B-5A182762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M-M</a:t>
            </a:r>
          </a:p>
          <a:p>
            <a:r>
              <a:rPr lang="tr-TR">
                <a:cs typeface="Calibri"/>
              </a:rPr>
              <a:t>Yaygın olarak kullanılır.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1 öğrenci birden fazla ders seçebilir.</a:t>
            </a:r>
          </a:p>
          <a:p>
            <a:r>
              <a:rPr lang="tr-TR">
                <a:cs typeface="Calibri"/>
              </a:rPr>
              <a:t>Aynı ders birden fazla öğrenci tarafından seçilebilir.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1 kitabın birden fazla yazarı olabilir</a:t>
            </a:r>
          </a:p>
          <a:p>
            <a:r>
              <a:rPr lang="tr-TR">
                <a:cs typeface="Calibri"/>
              </a:rPr>
              <a:t>Aynı yazarın birden fazla kitabı olabilir.</a:t>
            </a:r>
          </a:p>
        </p:txBody>
      </p:sp>
    </p:spTree>
    <p:extLst>
      <p:ext uri="{BB962C8B-B14F-4D97-AF65-F5344CB8AC3E}">
        <p14:creationId xmlns:p14="http://schemas.microsoft.com/office/powerpoint/2010/main" val="13968099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B351AB-3537-C752-117E-A56305B3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Many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to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Many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E581A61-B2F4-0D51-E296-72EA6B15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Bu tip ilişkilerde genelde ara tablo oluşturulur.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Bu ara tabloya ilişki tablosu denir.</a:t>
            </a:r>
          </a:p>
          <a:p>
            <a:pPr marL="0" indent="0">
              <a:buNone/>
            </a:pPr>
            <a:endParaRPr lang="tr-TR">
              <a:cs typeface="Calibri"/>
            </a:endParaRPr>
          </a:p>
          <a:p>
            <a:pPr marL="0" indent="0">
              <a:buNone/>
            </a:pPr>
            <a:endParaRPr lang="tr-TR">
              <a:cs typeface="Calibri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6097CC0-CE39-94F7-9950-E15F18C9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13" y="2959794"/>
            <a:ext cx="7472855" cy="34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091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4AF109-6AA8-917F-E2B6-E8390D01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Düşünme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7D7CCD-A5D4-4EC3-F5DD-09CD8961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IMDB gibi bir site yapacağız </a:t>
            </a:r>
            <a:endParaRPr lang="tr-TR"/>
          </a:p>
          <a:p>
            <a:r>
              <a:rPr lang="tr-TR">
                <a:cs typeface="Calibri"/>
              </a:rPr>
              <a:t>Sadece diziler.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Tablolar:</a:t>
            </a:r>
          </a:p>
          <a:p>
            <a:r>
              <a:rPr lang="tr-TR">
                <a:cs typeface="Calibri"/>
              </a:rPr>
              <a:t>Diziler/Series (id, </a:t>
            </a:r>
            <a:r>
              <a:rPr lang="tr-TR" err="1">
                <a:cs typeface="Calibri"/>
              </a:rPr>
              <a:t>title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release_year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genre</a:t>
            </a:r>
            <a:r>
              <a:rPr lang="tr-TR">
                <a:cs typeface="Calibri"/>
              </a:rPr>
              <a:t>)</a:t>
            </a:r>
          </a:p>
          <a:p>
            <a:r>
              <a:rPr lang="tr-TR">
                <a:cs typeface="Calibri"/>
              </a:rPr>
              <a:t>Eleştirmenler/</a:t>
            </a:r>
            <a:r>
              <a:rPr lang="tr-TR" err="1">
                <a:ea typeface="+mn-lt"/>
                <a:cs typeface="+mn-lt"/>
              </a:rPr>
              <a:t>Reviewer</a:t>
            </a:r>
            <a:r>
              <a:rPr lang="tr-TR">
                <a:cs typeface="Calibri"/>
              </a:rPr>
              <a:t> (id, </a:t>
            </a:r>
            <a:r>
              <a:rPr lang="tr-TR" err="1">
                <a:cs typeface="Calibri"/>
              </a:rPr>
              <a:t>first_name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last_name</a:t>
            </a:r>
            <a:r>
              <a:rPr lang="tr-TR">
                <a:cs typeface="Calibri"/>
              </a:rPr>
              <a:t>)</a:t>
            </a:r>
          </a:p>
          <a:p>
            <a:r>
              <a:rPr lang="tr-TR" err="1">
                <a:cs typeface="Calibri"/>
              </a:rPr>
              <a:t>Eleştri</a:t>
            </a:r>
            <a:r>
              <a:rPr lang="tr-TR">
                <a:cs typeface="Calibri"/>
              </a:rPr>
              <a:t>/</a:t>
            </a:r>
            <a:r>
              <a:rPr lang="tr-TR" err="1">
                <a:cs typeface="Calibri"/>
              </a:rPr>
              <a:t>Review</a:t>
            </a:r>
            <a:r>
              <a:rPr lang="tr-TR">
                <a:cs typeface="Calibri"/>
              </a:rPr>
              <a:t> (id, rating, </a:t>
            </a:r>
            <a:r>
              <a:rPr lang="tr-TR" err="1">
                <a:cs typeface="Calibri"/>
              </a:rPr>
              <a:t>series_id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reviewer_id</a:t>
            </a:r>
            <a:r>
              <a:rPr lang="tr-TR">
                <a:cs typeface="Calibri"/>
              </a:rPr>
              <a:t>)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9E73B22D-5841-B1C5-2CBD-1207D997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41" y="368433"/>
            <a:ext cx="5940096" cy="40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6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F79F24-0F40-AA8E-3FE8-B03E4C01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ea typeface="+mj-lt"/>
                <a:cs typeface="+mj-lt"/>
              </a:rPr>
              <a:t>Relational</a:t>
            </a:r>
            <a:r>
              <a:rPr lang="tr-TR">
                <a:ea typeface="+mj-lt"/>
                <a:cs typeface="+mj-lt"/>
              </a:rPr>
              <a:t> </a:t>
            </a:r>
            <a:r>
              <a:rPr lang="tr-TR" err="1">
                <a:ea typeface="+mj-lt"/>
                <a:cs typeface="+mj-lt"/>
              </a:rPr>
              <a:t>vs</a:t>
            </a:r>
            <a:r>
              <a:rPr lang="tr-TR">
                <a:ea typeface="+mj-lt"/>
                <a:cs typeface="+mj-lt"/>
              </a:rPr>
              <a:t> </a:t>
            </a:r>
            <a:r>
              <a:rPr lang="tr-TR" err="1">
                <a:ea typeface="+mj-lt"/>
                <a:cs typeface="+mj-lt"/>
              </a:rPr>
              <a:t>Non-Relational</a:t>
            </a:r>
            <a:endParaRPr lang="en-US" err="1">
              <a:ea typeface="+mj-lt"/>
              <a:cs typeface="+mj-lt"/>
            </a:endParaRP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9ADE11B5-493D-B5DA-DF5B-74B18681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94" y="2730453"/>
            <a:ext cx="11952013" cy="3505131"/>
          </a:xfrm>
        </p:spPr>
      </p:pic>
    </p:spTree>
    <p:extLst>
      <p:ext uri="{BB962C8B-B14F-4D97-AF65-F5344CB8AC3E}">
        <p14:creationId xmlns:p14="http://schemas.microsoft.com/office/powerpoint/2010/main" val="13138902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44378D-081F-13D5-6F62-1A0CFB1C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Yansıma</a:t>
            </a:r>
            <a:endParaRPr lang="tr-TR"/>
          </a:p>
        </p:txBody>
      </p:sp>
      <p:pic>
        <p:nvPicPr>
          <p:cNvPr id="7" name="Resim 7" descr="metin, skorbord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5ACB481-C5A6-B883-C82A-3F7F57E38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749" y="1825625"/>
            <a:ext cx="6806501" cy="4351338"/>
          </a:xfrm>
        </p:spPr>
      </p:pic>
    </p:spTree>
    <p:extLst>
      <p:ext uri="{BB962C8B-B14F-4D97-AF65-F5344CB8AC3E}">
        <p14:creationId xmlns:p14="http://schemas.microsoft.com/office/powerpoint/2010/main" val="31224685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87E16B-06FE-0D99-CF58-5A0B675E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Instagram </a:t>
            </a:r>
            <a:r>
              <a:rPr lang="tr-TR" err="1">
                <a:cs typeface="Calibri Light"/>
              </a:rPr>
              <a:t>Clone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4419A4-CADC-E482-D638-322F1548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Bir </a:t>
            </a:r>
            <a:r>
              <a:rPr lang="tr-TR" err="1">
                <a:cs typeface="Calibri"/>
              </a:rPr>
              <a:t>instagramda</a:t>
            </a:r>
            <a:r>
              <a:rPr lang="tr-TR">
                <a:cs typeface="Calibri"/>
              </a:rPr>
              <a:t> nasıl tablolar olmalı.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264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6208F2-FD97-CE6F-04C7-646A7499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Olabilitesi</a:t>
            </a:r>
            <a:r>
              <a:rPr lang="tr-TR">
                <a:cs typeface="Calibri Light"/>
              </a:rPr>
              <a:t> olan tablolar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5FFF47-70D4-05DE-9DBD-1845517F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Users</a:t>
            </a:r>
            <a:r>
              <a:rPr lang="tr-TR">
                <a:cs typeface="Calibri"/>
              </a:rPr>
              <a:t> (id, </a:t>
            </a:r>
            <a:r>
              <a:rPr lang="tr-TR" err="1">
                <a:cs typeface="Calibri"/>
              </a:rPr>
              <a:t>username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password</a:t>
            </a:r>
            <a:r>
              <a:rPr lang="tr-TR">
                <a:cs typeface="Calibri"/>
              </a:rPr>
              <a:t>)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Photo(id, </a:t>
            </a:r>
            <a:r>
              <a:rPr lang="tr-TR" err="1">
                <a:cs typeface="Calibri"/>
              </a:rPr>
              <a:t>img_url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user_id</a:t>
            </a:r>
            <a:r>
              <a:rPr lang="tr-TR">
                <a:cs typeface="Calibri"/>
              </a:rPr>
              <a:t>,)</a:t>
            </a:r>
          </a:p>
          <a:p>
            <a:r>
              <a:rPr lang="tr-TR" err="1">
                <a:cs typeface="Calibri"/>
              </a:rPr>
              <a:t>Comment</a:t>
            </a:r>
            <a:r>
              <a:rPr lang="tr-TR">
                <a:cs typeface="Calibri"/>
              </a:rPr>
              <a:t>(id, </a:t>
            </a:r>
            <a:r>
              <a:rPr lang="tr-TR" err="1">
                <a:cs typeface="Calibri"/>
              </a:rPr>
              <a:t>text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photo_id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user_id</a:t>
            </a:r>
            <a:r>
              <a:rPr lang="tr-TR">
                <a:cs typeface="Calibri"/>
              </a:rPr>
              <a:t>)</a:t>
            </a:r>
          </a:p>
          <a:p>
            <a:r>
              <a:rPr lang="tr-TR" err="1">
                <a:cs typeface="Calibri"/>
              </a:rPr>
              <a:t>Likes</a:t>
            </a:r>
            <a:r>
              <a:rPr lang="tr-TR">
                <a:cs typeface="Calibri"/>
              </a:rPr>
              <a:t>(</a:t>
            </a:r>
            <a:r>
              <a:rPr lang="tr-TR" err="1">
                <a:cs typeface="Calibri"/>
              </a:rPr>
              <a:t>user_id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photo_id</a:t>
            </a:r>
            <a:r>
              <a:rPr lang="tr-TR">
                <a:cs typeface="Calibri"/>
              </a:rPr>
              <a:t>,</a:t>
            </a:r>
          </a:p>
          <a:p>
            <a:r>
              <a:rPr lang="tr-TR" err="1">
                <a:cs typeface="Calibri"/>
              </a:rPr>
              <a:t>Follows</a:t>
            </a:r>
            <a:r>
              <a:rPr lang="tr-TR">
                <a:cs typeface="Calibri"/>
              </a:rPr>
              <a:t>(</a:t>
            </a:r>
            <a:r>
              <a:rPr lang="tr-TR" err="1">
                <a:cs typeface="Calibri"/>
              </a:rPr>
              <a:t>follower_id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followee_id</a:t>
            </a:r>
            <a:r>
              <a:rPr lang="tr-TR">
                <a:cs typeface="Calibri"/>
              </a:rPr>
              <a:t>)</a:t>
            </a:r>
          </a:p>
          <a:p>
            <a:r>
              <a:rPr lang="tr-TR" err="1">
                <a:cs typeface="Calibri"/>
              </a:rPr>
              <a:t>Tags</a:t>
            </a:r>
            <a:r>
              <a:rPr lang="tr-TR">
                <a:cs typeface="Calibri"/>
              </a:rPr>
              <a:t>(id, </a:t>
            </a:r>
            <a:r>
              <a:rPr lang="tr-TR" err="1">
                <a:cs typeface="Calibri"/>
              </a:rPr>
              <a:t>tag_name</a:t>
            </a:r>
            <a:r>
              <a:rPr lang="tr-TR">
                <a:cs typeface="Calibri"/>
              </a:rPr>
              <a:t>)</a:t>
            </a:r>
          </a:p>
          <a:p>
            <a:r>
              <a:rPr lang="tr-TR" err="1">
                <a:cs typeface="Calibri"/>
              </a:rPr>
              <a:t>PhotoTags</a:t>
            </a:r>
            <a:r>
              <a:rPr lang="tr-TR">
                <a:cs typeface="Calibri"/>
              </a:rPr>
              <a:t>(</a:t>
            </a:r>
            <a:r>
              <a:rPr lang="tr-TR" err="1">
                <a:cs typeface="Calibri"/>
              </a:rPr>
              <a:t>photo_id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tag_id</a:t>
            </a:r>
            <a:r>
              <a:rPr lang="tr-TR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7807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2B14AEC8-B81B-8391-58F4-F22A981FC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268" y="126453"/>
            <a:ext cx="10976221" cy="6602302"/>
          </a:xfrm>
        </p:spPr>
      </p:pic>
    </p:spTree>
    <p:extLst>
      <p:ext uri="{BB962C8B-B14F-4D97-AF65-F5344CB8AC3E}">
        <p14:creationId xmlns:p14="http://schemas.microsoft.com/office/powerpoint/2010/main" val="4603475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tablo içeren bir resim&#10;&#10;Açıklama otomatik olarak oluşturuldu">
            <a:extLst>
              <a:ext uri="{FF2B5EF4-FFF2-40B4-BE49-F238E27FC236}">
                <a16:creationId xmlns:a16="http://schemas.microsoft.com/office/drawing/2014/main" id="{9D624DF7-FB1F-71BC-BBD6-7BF0745A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84955"/>
            <a:ext cx="10129520" cy="64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282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B50FD8A0-5934-B715-0F1E-4972982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0" y="80779"/>
            <a:ext cx="9286240" cy="67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20F480-D946-0CC6-696F-8BB57232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Postgres</a:t>
            </a:r>
            <a:endParaRPr lang="tr-TR" err="1"/>
          </a:p>
        </p:txBody>
      </p:sp>
      <p:pic>
        <p:nvPicPr>
          <p:cNvPr id="7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2D2512B2-39A2-B529-8699-60540025E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74" y="1825625"/>
            <a:ext cx="8970451" cy="4351338"/>
          </a:xfrm>
        </p:spPr>
      </p:pic>
    </p:spTree>
    <p:extLst>
      <p:ext uri="{BB962C8B-B14F-4D97-AF65-F5344CB8AC3E}">
        <p14:creationId xmlns:p14="http://schemas.microsoft.com/office/powerpoint/2010/main" val="159006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4A0DD-3E28-5B0E-A959-AF7B5EB6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Mongo</a:t>
            </a:r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4B8F05B0-F28E-E821-F469-8067B2AFC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891506"/>
            <a:ext cx="9639300" cy="4219575"/>
          </a:xfrm>
        </p:spPr>
      </p:pic>
    </p:spTree>
    <p:extLst>
      <p:ext uri="{BB962C8B-B14F-4D97-AF65-F5344CB8AC3E}">
        <p14:creationId xmlns:p14="http://schemas.microsoft.com/office/powerpoint/2010/main" val="1018869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EC0982-841C-6711-FFD9-20D3D75CA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SQL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PostgreSQL</a:t>
            </a:r>
            <a:endParaRPr lang="tr-TR" err="1"/>
          </a:p>
        </p:txBody>
      </p:sp>
    </p:spTree>
    <p:extLst>
      <p:ext uri="{BB962C8B-B14F-4D97-AF65-F5344CB8AC3E}">
        <p14:creationId xmlns:p14="http://schemas.microsoft.com/office/powerpoint/2010/main" val="373043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093F45-9519-30D9-E548-55B73962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SQL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EC1AF8-0EFF-C322-5ACF-1F2ED8FA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 err="1">
                <a:ea typeface="+mn-lt"/>
                <a:cs typeface="+mn-lt"/>
              </a:rPr>
              <a:t>Structured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cs typeface="Calibri"/>
              </a:rPr>
              <a:t>Query Language: Veri tabanlarıyla konuşmamızı sağlayan dildir.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tr-TR">
                <a:ea typeface="+mn-lt"/>
                <a:cs typeface="+mn-lt"/>
              </a:rPr>
              <a:t>IBM </a:t>
            </a:r>
            <a:r>
              <a:rPr lang="tr-TR" err="1">
                <a:ea typeface="+mn-lt"/>
                <a:cs typeface="+mn-lt"/>
              </a:rPr>
              <a:t>System</a:t>
            </a:r>
            <a:r>
              <a:rPr lang="tr-TR">
                <a:ea typeface="+mn-lt"/>
                <a:cs typeface="+mn-lt"/>
              </a:rPr>
              <a:t> R projesinin bir parçası olarak geliştirildi.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Örnekler:</a:t>
            </a:r>
          </a:p>
          <a:p>
            <a:r>
              <a:rPr lang="tr-TR">
                <a:cs typeface="Calibri"/>
              </a:rPr>
              <a:t>Tüm kullanıcıları getir.</a:t>
            </a:r>
          </a:p>
          <a:p>
            <a:r>
              <a:rPr lang="tr-TR">
                <a:cs typeface="Calibri"/>
              </a:rPr>
              <a:t>18 yaşındaki kullanıcıları getir.</a:t>
            </a:r>
          </a:p>
          <a:p>
            <a:pPr marL="0" indent="0">
              <a:buNone/>
            </a:pPr>
            <a:r>
              <a:rPr lang="tr-TR" sz="3200">
                <a:latin typeface="Consolas"/>
                <a:cs typeface="Calibri"/>
              </a:rPr>
              <a:t>SELECT * FROM </a:t>
            </a:r>
            <a:r>
              <a:rPr lang="tr-TR" sz="3200" err="1">
                <a:latin typeface="Consolas"/>
                <a:cs typeface="Calibri"/>
              </a:rPr>
              <a:t>users</a:t>
            </a:r>
            <a:r>
              <a:rPr lang="tr-TR" sz="3200">
                <a:latin typeface="Consolas"/>
                <a:cs typeface="Calibri"/>
              </a:rPr>
              <a:t> WHERE </a:t>
            </a:r>
            <a:r>
              <a:rPr lang="tr-TR" sz="3200" err="1">
                <a:latin typeface="Consolas"/>
                <a:cs typeface="Calibri"/>
              </a:rPr>
              <a:t>age</a:t>
            </a:r>
            <a:r>
              <a:rPr lang="tr-TR" sz="3200">
                <a:latin typeface="Consolas"/>
                <a:cs typeface="Calibri"/>
              </a:rPr>
              <a:t> &gt;= 18</a:t>
            </a:r>
          </a:p>
          <a:p>
            <a:r>
              <a:rPr lang="tr-TR">
                <a:cs typeface="Calibri"/>
              </a:rPr>
              <a:t>Tüm kullanıcıları sil.</a:t>
            </a:r>
          </a:p>
        </p:txBody>
      </p:sp>
    </p:spTree>
    <p:extLst>
      <p:ext uri="{BB962C8B-B14F-4D97-AF65-F5344CB8AC3E}">
        <p14:creationId xmlns:p14="http://schemas.microsoft.com/office/powerpoint/2010/main" val="168000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632723-1AB4-F97A-26EF-C7315C31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Database(veri tabanı) nedir ?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291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E16B2D-8763-4E51-E4B3-665BEA06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PostgreSQL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922B40-FC0C-7931-DBA5-B79AD35DC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13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Aslında </a:t>
            </a:r>
            <a:r>
              <a:rPr lang="tr-TR" err="1">
                <a:cs typeface="Calibri"/>
              </a:rPr>
              <a:t>PostgreSQL</a:t>
            </a:r>
            <a:r>
              <a:rPr lang="tr-TR">
                <a:cs typeface="Calibri"/>
              </a:rPr>
              <a:t> üzerinde çalışırken, temel olarak SQL yazıyoruz.</a:t>
            </a:r>
          </a:p>
          <a:p>
            <a:r>
              <a:rPr lang="tr-TR">
                <a:cs typeface="Calibri"/>
              </a:rPr>
              <a:t>Hepsi veri tabanı yönetim sistemidir.</a:t>
            </a:r>
          </a:p>
          <a:p>
            <a:endParaRPr lang="tr-TR">
              <a:cs typeface="Calibri"/>
            </a:endParaRPr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23E7145-9C95-AC4B-B7DE-31EA00E2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16" y="3428113"/>
            <a:ext cx="7179733" cy="30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5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5787DA-8596-D44A-4EC2-8FB10B37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PostgreSQL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MySQL arasındaki fark?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822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5787DA-8596-D44A-4EC2-8FB10B37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PostgreSQL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MySQL arasındaki fark?</a:t>
            </a:r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B244DAE1-9702-79F7-B4E5-622AD9EFF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226" y="1588558"/>
            <a:ext cx="6255549" cy="3682472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FE07F3E-E402-C1F0-CC1B-2FE5B057988B}"/>
              </a:ext>
            </a:extLst>
          </p:cNvPr>
          <p:cNvSpPr txBox="1"/>
          <p:nvPr/>
        </p:nvSpPr>
        <p:spPr>
          <a:xfrm>
            <a:off x="841586" y="5669280"/>
            <a:ext cx="106288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/>
              <a:t>Yazım şekli olarak birbirlerine benzerler çünkü ikisi de SQL kullanılıyor</a:t>
            </a:r>
            <a:endParaRPr lang="tr-T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9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BF9DC2-97AF-77E9-23F0-1B34659F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Peki DBMS </a:t>
            </a:r>
            <a:r>
              <a:rPr lang="tr-TR" err="1">
                <a:cs typeface="Calibri Light"/>
              </a:rPr>
              <a:t>lerin</a:t>
            </a:r>
            <a:r>
              <a:rPr lang="tr-TR">
                <a:cs typeface="Calibri Light"/>
              </a:rPr>
              <a:t> farkları nelerdir?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636E64-FDC2-3232-703B-C6C601A05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Dilleri aynıdır.</a:t>
            </a:r>
          </a:p>
          <a:p>
            <a:r>
              <a:rPr lang="tr-TR">
                <a:cs typeface="Calibri"/>
              </a:rPr>
              <a:t>Sundukları özellikler bakımından birbirlerinden ayrılıyorlar.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Daha güvenli olabilir. (Veri güvenliği)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Daha hızlı olabilir. (Hızlı sorgu)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Kullanıcı </a:t>
            </a:r>
            <a:r>
              <a:rPr lang="tr-TR" err="1">
                <a:cs typeface="Calibri"/>
              </a:rPr>
              <a:t>yetkinlendirme</a:t>
            </a:r>
          </a:p>
        </p:txBody>
      </p:sp>
      <p:pic>
        <p:nvPicPr>
          <p:cNvPr id="5" name="Resim 8">
            <a:extLst>
              <a:ext uri="{FF2B5EF4-FFF2-40B4-BE49-F238E27FC236}">
                <a16:creationId xmlns:a16="http://schemas.microsoft.com/office/drawing/2014/main" id="{1AC4C6CC-F703-AE04-37DC-AFCBF771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130" y="3573261"/>
            <a:ext cx="4452221" cy="30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3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D4E2E6-9882-77A2-3897-66AC54C63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2 – Tablo ve Veritabanı Oluşturma</a:t>
            </a:r>
            <a:endParaRPr lang="tr-TR" sz="5400"/>
          </a:p>
        </p:txBody>
      </p:sp>
    </p:spTree>
    <p:extLst>
      <p:ext uri="{BB962C8B-B14F-4D97-AF65-F5344CB8AC3E}">
        <p14:creationId xmlns:p14="http://schemas.microsoft.com/office/powerpoint/2010/main" val="414166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A71950-3548-F432-3D9D-4BCEE2F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Datagrip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1819CF-0386-2249-F42A-2D6B8BCD9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tr-TR">
                <a:cs typeface="Calibri"/>
              </a:rPr>
              <a:t>New Project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Path</a:t>
            </a:r>
            <a:r>
              <a:rPr lang="tr-TR">
                <a:cs typeface="Calibri"/>
              </a:rPr>
              <a:t> ver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+ -&gt; </a:t>
            </a:r>
            <a:r>
              <a:rPr lang="tr-TR" err="1">
                <a:cs typeface="Calibri"/>
              </a:rPr>
              <a:t>postgresql</a:t>
            </a:r>
            <a:endParaRPr lang="tr-TR">
              <a:cs typeface="Calibri"/>
            </a:endParaRP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Download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driver</a:t>
            </a:r>
            <a:endParaRPr lang="tr-TR">
              <a:cs typeface="Calibri"/>
            </a:endParaRP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Test </a:t>
            </a:r>
            <a:r>
              <a:rPr lang="tr-TR" err="1">
                <a:cs typeface="Calibri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935567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476D59-C714-DF3E-9CE4-B2A1BC78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CREATE DATABASE</a:t>
            </a:r>
            <a:endParaRPr lang="tr-TR"/>
          </a:p>
        </p:txBody>
      </p:sp>
      <p:pic>
        <p:nvPicPr>
          <p:cNvPr id="11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F58DA934-CCCD-2EB5-6CAB-AD175A299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303" y="1825625"/>
            <a:ext cx="7565394" cy="4351338"/>
          </a:xfrm>
        </p:spPr>
      </p:pic>
    </p:spTree>
    <p:extLst>
      <p:ext uri="{BB962C8B-B14F-4D97-AF65-F5344CB8AC3E}">
        <p14:creationId xmlns:p14="http://schemas.microsoft.com/office/powerpoint/2010/main" val="162840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476D59-C714-DF3E-9CE4-B2A1BC78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CREATE DATABASE</a:t>
            </a:r>
            <a:endParaRPr lang="tr-TR"/>
          </a:p>
        </p:txBody>
      </p:sp>
      <p:pic>
        <p:nvPicPr>
          <p:cNvPr id="11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F58DA934-CCCD-2EB5-6CAB-AD175A299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169" y="3425825"/>
            <a:ext cx="5474128" cy="3140605"/>
          </a:xfr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5D0B19D-71C2-D3D2-2B82-E9CC8DCF4EF6}"/>
              </a:ext>
            </a:extLst>
          </p:cNvPr>
          <p:cNvSpPr txBox="1"/>
          <p:nvPr/>
        </p:nvSpPr>
        <p:spPr>
          <a:xfrm>
            <a:off x="841586" y="1622213"/>
            <a:ext cx="108913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/>
              <a:t>İsimlendirme kuralı olarak </a:t>
            </a:r>
            <a:r>
              <a:rPr lang="tr-TR" sz="2400" err="1"/>
              <a:t>Camel</a:t>
            </a:r>
            <a:r>
              <a:rPr lang="tr-TR" sz="2400"/>
              <a:t> Case veya </a:t>
            </a:r>
            <a:r>
              <a:rPr lang="tr-TR" sz="2400" err="1"/>
              <a:t>Snake</a:t>
            </a:r>
            <a:r>
              <a:rPr lang="tr-TR" sz="2400"/>
              <a:t> </a:t>
            </a:r>
            <a:r>
              <a:rPr lang="tr-TR" sz="2400" err="1"/>
              <a:t>Ladder</a:t>
            </a:r>
            <a:r>
              <a:rPr lang="tr-TR" sz="2400"/>
              <a:t> kullanılabilir. Boşluk kabul edilemez</a:t>
            </a:r>
            <a:endParaRPr lang="tr-TR" sz="2400">
              <a:cs typeface="Calibri"/>
            </a:endParaRPr>
          </a:p>
          <a:p>
            <a:endParaRPr lang="tr-TR" sz="2400">
              <a:cs typeface="Calibri"/>
            </a:endParaRPr>
          </a:p>
          <a:p>
            <a:r>
              <a:rPr lang="tr-TR" sz="2400">
                <a:cs typeface="Calibri"/>
              </a:rPr>
              <a:t>Genelde SQL yazarken SQL </a:t>
            </a:r>
            <a:r>
              <a:rPr lang="tr-TR" sz="2400" err="1">
                <a:cs typeface="Calibri"/>
              </a:rPr>
              <a:t>keywords</a:t>
            </a:r>
            <a:r>
              <a:rPr lang="tr-TR" sz="2400">
                <a:cs typeface="Calibri"/>
              </a:rPr>
              <a:t>(kelimeleri) büyük yazılır. Daha kolay okunabilirlik sağlar.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8F01B35-0F1E-2B12-9473-10D618DB5D98}"/>
              </a:ext>
            </a:extLst>
          </p:cNvPr>
          <p:cNvSpPr txBox="1"/>
          <p:nvPr/>
        </p:nvSpPr>
        <p:spPr>
          <a:xfrm>
            <a:off x="838200" y="4546600"/>
            <a:ext cx="43857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DATABASE </a:t>
            </a:r>
            <a:r>
              <a:rPr lang="en-US" sz="2400" err="1"/>
              <a:t>school_db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80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845402-322E-CE54-634C-479EA012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DROP DATABASE</a:t>
            </a:r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8AD376E-7558-62CD-FE67-9859F0FF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533" y="4628886"/>
            <a:ext cx="7713134" cy="2012950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D52F01D-DF4C-F51D-3DA6-216786B303A0}"/>
              </a:ext>
            </a:extLst>
          </p:cNvPr>
          <p:cNvSpPr txBox="1"/>
          <p:nvPr/>
        </p:nvSpPr>
        <p:spPr>
          <a:xfrm>
            <a:off x="839892" y="1705187"/>
            <a:ext cx="1082357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/>
              <a:t>Veri tabanlarını silmek için kullanılıyor.</a:t>
            </a:r>
          </a:p>
          <a:p>
            <a:endParaRPr lang="tr-TR" sz="2800">
              <a:cs typeface="Calibri"/>
            </a:endParaRPr>
          </a:p>
          <a:p>
            <a:r>
              <a:rPr lang="tr-TR" sz="2800">
                <a:cs typeface="Calibri"/>
              </a:rPr>
              <a:t>Dikkatli olmalıyız. Çünkü yanlışlıkla silmek istemediğimiz bir veri tabanını silmek bize pahalıya patlayabilir.</a:t>
            </a:r>
          </a:p>
        </p:txBody>
      </p:sp>
    </p:spTree>
    <p:extLst>
      <p:ext uri="{BB962C8B-B14F-4D97-AF65-F5344CB8AC3E}">
        <p14:creationId xmlns:p14="http://schemas.microsoft.com/office/powerpoint/2010/main" val="3658635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6A6B64-02A0-5F0B-9AA8-19B50BF9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Table</a:t>
            </a:r>
            <a:r>
              <a:rPr lang="tr-TR">
                <a:cs typeface="Calibri Light"/>
              </a:rPr>
              <a:t> (tablo)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C7588A-D7AB-F434-CC5F-86CBD10E7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Tablosuz veri tabanları, içi boş bir kabuk gibidir.</a:t>
            </a:r>
          </a:p>
          <a:p>
            <a:r>
              <a:rPr lang="tr-TR">
                <a:cs typeface="Calibri"/>
              </a:rPr>
              <a:t>Veri tabanlarının kalbidir diyebiliriz.</a:t>
            </a:r>
          </a:p>
          <a:p>
            <a:r>
              <a:rPr lang="tr-TR">
                <a:cs typeface="Calibri"/>
              </a:rPr>
              <a:t>Tablolar: veri tabanlarında veri tutabilmemiz için gereklidir.</a:t>
            </a:r>
          </a:p>
          <a:p>
            <a:r>
              <a:rPr lang="tr-TR">
                <a:cs typeface="Calibri"/>
              </a:rPr>
              <a:t>Verileri bu tablolara işliyoruz.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Eğer </a:t>
            </a:r>
            <a:r>
              <a:rPr lang="tr-TR" err="1">
                <a:cs typeface="Calibri"/>
              </a:rPr>
              <a:t>MongoDB</a:t>
            </a:r>
            <a:r>
              <a:rPr lang="tr-TR">
                <a:cs typeface="Calibri"/>
              </a:rPr>
              <a:t> gibi ilişkisel olmayan veri tabanlarından bahsediyorsak tablo kullanılmaz.</a:t>
            </a:r>
          </a:p>
          <a:p>
            <a:endParaRPr lang="tr-TR">
              <a:cs typeface="Calibri"/>
            </a:endParaRPr>
          </a:p>
        </p:txBody>
      </p:sp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0392AA5D-AB69-1CE8-9C5C-0513C3BE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758" y="165331"/>
            <a:ext cx="4887311" cy="16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1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632723-1AB4-F97A-26EF-C7315C31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Database(veri tabanı) nedir ?</a:t>
            </a:r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1B884A-176A-4EC1-A366-253CB41DA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tr-TR">
                <a:cs typeface="Calibri"/>
              </a:rPr>
              <a:t>Yapılandırılmış veri kümesidir.</a:t>
            </a:r>
          </a:p>
        </p:txBody>
      </p:sp>
    </p:spTree>
    <p:extLst>
      <p:ext uri="{BB962C8B-B14F-4D97-AF65-F5344CB8AC3E}">
        <p14:creationId xmlns:p14="http://schemas.microsoft.com/office/powerpoint/2010/main" val="1528385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2D5FF9-592A-3D77-232E-032DADE3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Tablolar Hakkında Bazı Özellikler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259C4-8921-7F0D-EE91-6AF1E8F3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b="1">
                <a:solidFill>
                  <a:srgbClr val="FF0000"/>
                </a:solidFill>
                <a:ea typeface="+mn-lt"/>
                <a:cs typeface="+mn-lt"/>
              </a:rPr>
              <a:t>Tablo kayıt kümesidir. Kümede eleman sırası önemsizdir.</a:t>
            </a:r>
          </a:p>
          <a:p>
            <a:r>
              <a:rPr lang="tr-TR">
                <a:ea typeface="+mn-lt"/>
                <a:cs typeface="+mn-lt"/>
              </a:rPr>
              <a:t>Aksi söylenmediği sürece, kayıtların tablo içerisinde rastgele bir sırada tutulduğu söylenebilir.</a:t>
            </a:r>
          </a:p>
          <a:p>
            <a:r>
              <a:rPr lang="tr-TR">
                <a:ea typeface="+mn-lt"/>
                <a:cs typeface="+mn-lt"/>
              </a:rPr>
              <a:t>Ama kayıtları her zaman için erişirken sıralayabiliriz</a:t>
            </a:r>
          </a:p>
          <a:p>
            <a:r>
              <a:rPr lang="tr-TR">
                <a:ea typeface="+mn-lt"/>
                <a:cs typeface="+mn-lt"/>
              </a:rPr>
              <a:t>SQL komutlarıyla sıralı bir şekilde çağırabiliriz.</a:t>
            </a:r>
          </a:p>
          <a:p>
            <a:r>
              <a:rPr lang="tr-TR">
                <a:ea typeface="+mn-lt"/>
                <a:cs typeface="+mn-lt"/>
              </a:rPr>
              <a:t>Kayıtları sıralamanın ve tablo içinde sıralı tutmanın sıralama algoritmasından ve/veya </a:t>
            </a:r>
            <a:r>
              <a:rPr lang="tr-TR" err="1">
                <a:ea typeface="+mn-lt"/>
                <a:cs typeface="+mn-lt"/>
              </a:rPr>
              <a:t>indislemeden</a:t>
            </a:r>
            <a:r>
              <a:rPr lang="tr-TR">
                <a:ea typeface="+mn-lt"/>
                <a:cs typeface="+mn-lt"/>
              </a:rPr>
              <a:t> dolayı zaman/alan maliyeti olduğunu unutmamalıyız.</a:t>
            </a:r>
          </a:p>
        </p:txBody>
      </p:sp>
    </p:spTree>
    <p:extLst>
      <p:ext uri="{BB962C8B-B14F-4D97-AF65-F5344CB8AC3E}">
        <p14:creationId xmlns:p14="http://schemas.microsoft.com/office/powerpoint/2010/main" val="209234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FCC328-023E-BE45-1E23-D6B9F5C0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Table</a:t>
            </a:r>
            <a:r>
              <a:rPr lang="tr-TR">
                <a:cs typeface="Calibri Light"/>
              </a:rPr>
              <a:t> (Tablo)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469D52-7BF6-F357-8856-3B05EC86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Tablolar bizim verilerimizin formatını ve biçimini tanımlar. </a:t>
            </a:r>
          </a:p>
          <a:p>
            <a:r>
              <a:rPr lang="tr-TR">
                <a:cs typeface="Calibri"/>
              </a:rPr>
              <a:t>Bu biçime göre verilerimizi tutarlar.</a:t>
            </a: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B342AE99-EEBC-7B3E-1336-4F39D40D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756365"/>
            <a:ext cx="8128000" cy="27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90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D12B78-7993-FE8C-2AA4-14E96F01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Table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6D5D5C-BEA4-3B4E-8F85-E9370B37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Aşağıda kediler tablosu vardır.</a:t>
            </a:r>
          </a:p>
          <a:p>
            <a:r>
              <a:rPr lang="tr-TR">
                <a:cs typeface="Calibri"/>
              </a:rPr>
              <a:t>Her kedinin bir ismi, cinsi ve yaşı vardır.</a:t>
            </a:r>
          </a:p>
          <a:p>
            <a:r>
              <a:rPr lang="tr-TR">
                <a:cs typeface="Calibri"/>
              </a:rPr>
              <a:t>Bu şekilde yapısını tanımlıyoruz.</a:t>
            </a:r>
          </a:p>
          <a:p>
            <a:r>
              <a:rPr lang="tr-TR">
                <a:cs typeface="Calibri"/>
              </a:rPr>
              <a:t>Daha sonra verilerimizi tabloya işliyoruz.</a:t>
            </a:r>
          </a:p>
          <a:p>
            <a:endParaRPr lang="tr-TR">
              <a:cs typeface="Calibri"/>
            </a:endParaRP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1F262260-1C2B-B228-8E38-9481A03E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67" y="4001898"/>
            <a:ext cx="7349066" cy="25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C352B1-A517-09A9-FAE7-E768EF3B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897"/>
          </a:xfrm>
        </p:spPr>
        <p:txBody>
          <a:bodyPr/>
          <a:lstStyle/>
          <a:p>
            <a:r>
              <a:rPr lang="tr-TR" err="1">
                <a:cs typeface="Calibri Light"/>
              </a:rPr>
              <a:t>Table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0E37FE-FF86-15BE-EA40-F83A92FB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359"/>
            <a:ext cx="10515600" cy="4918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Tablolar satır(</a:t>
            </a:r>
            <a:r>
              <a:rPr lang="tr-TR" err="1">
                <a:cs typeface="Calibri"/>
              </a:rPr>
              <a:t>Row</a:t>
            </a:r>
            <a:r>
              <a:rPr lang="tr-TR">
                <a:cs typeface="Calibri"/>
              </a:rPr>
              <a:t>) ve sütun (</a:t>
            </a:r>
            <a:r>
              <a:rPr lang="tr-TR" err="1">
                <a:ea typeface="+mn-lt"/>
                <a:cs typeface="+mn-lt"/>
              </a:rPr>
              <a:t>Column</a:t>
            </a:r>
            <a:r>
              <a:rPr lang="tr-TR">
                <a:cs typeface="Calibri"/>
              </a:rPr>
              <a:t>) </a:t>
            </a:r>
            <a:r>
              <a:rPr lang="tr-TR" err="1">
                <a:cs typeface="Calibri"/>
              </a:rPr>
              <a:t>lardan</a:t>
            </a:r>
            <a:r>
              <a:rPr lang="tr-TR">
                <a:cs typeface="Calibri"/>
              </a:rPr>
              <a:t> oluşur.</a:t>
            </a:r>
          </a:p>
          <a:p>
            <a:r>
              <a:rPr lang="tr-TR">
                <a:cs typeface="Calibri"/>
              </a:rPr>
              <a:t>Satırlara kayıt (</a:t>
            </a:r>
            <a:r>
              <a:rPr lang="tr-TR" err="1">
                <a:cs typeface="Calibri"/>
              </a:rPr>
              <a:t>record</a:t>
            </a:r>
            <a:r>
              <a:rPr lang="tr-TR">
                <a:cs typeface="Calibri"/>
              </a:rPr>
              <a:t>) denir.</a:t>
            </a: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A9F4B32D-242D-C760-4A24-9EEB1200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67" y="2348878"/>
            <a:ext cx="8009466" cy="43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86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5C8DEF-7810-944E-1621-AE66C630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Database'de</a:t>
            </a:r>
            <a:r>
              <a:rPr lang="tr-TR">
                <a:cs typeface="Calibri Light"/>
              </a:rPr>
              <a:t> veri tiplerinin önemi</a:t>
            </a:r>
            <a:endParaRPr lang="tr-TR"/>
          </a:p>
        </p:txBody>
      </p:sp>
      <p:pic>
        <p:nvPicPr>
          <p:cNvPr id="5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A88BD800-B962-B11D-C9E8-69D77C8F9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83" y="2657211"/>
            <a:ext cx="11239500" cy="3814233"/>
          </a:xfrm>
        </p:spPr>
      </p:pic>
    </p:spTree>
    <p:extLst>
      <p:ext uri="{BB962C8B-B14F-4D97-AF65-F5344CB8AC3E}">
        <p14:creationId xmlns:p14="http://schemas.microsoft.com/office/powerpoint/2010/main" val="307790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91891B-56F7-689D-8356-07D909DC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Peki neden veri tipleri önemli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82C267-5632-4E5E-4C7A-B3EC971A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Mesela kedilerin kedi yılını hesaplayacağız. (yaş * 7)</a:t>
            </a:r>
          </a:p>
          <a:p>
            <a:r>
              <a:rPr lang="tr-TR" err="1">
                <a:cs typeface="Calibri"/>
              </a:rPr>
              <a:t>String</a:t>
            </a:r>
            <a:r>
              <a:rPr lang="tr-TR">
                <a:cs typeface="Calibri"/>
              </a:rPr>
              <a:t> bir ifadeyi matematiksel bir işleme sokmak büyük sıkıntı.</a:t>
            </a:r>
          </a:p>
        </p:txBody>
      </p:sp>
      <p:pic>
        <p:nvPicPr>
          <p:cNvPr id="5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C489E1B4-FEB9-99B4-DBD2-E9FEEF52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16" y="3275277"/>
            <a:ext cx="9165167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EDAC9C-4EB2-E486-A350-B7096AD7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Veri tipleri: Niye bu kadar çok(kafa karıştırıcı)</a:t>
            </a:r>
            <a:endParaRPr lang="tr-TR"/>
          </a:p>
        </p:txBody>
      </p:sp>
      <p:pic>
        <p:nvPicPr>
          <p:cNvPr id="5" name="Resim 5" descr="metin, levha içeren bir resim&#10;&#10;Açıklama otomatik olarak oluşturuldu">
            <a:extLst>
              <a:ext uri="{FF2B5EF4-FFF2-40B4-BE49-F238E27FC236}">
                <a16:creationId xmlns:a16="http://schemas.microsoft.com/office/drawing/2014/main" id="{B0B00CB2-10A9-13B7-441E-CFE5B550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331" y="1825625"/>
            <a:ext cx="6593338" cy="4351338"/>
          </a:xfrm>
        </p:spPr>
      </p:pic>
    </p:spTree>
    <p:extLst>
      <p:ext uri="{BB962C8B-B14F-4D97-AF65-F5344CB8AC3E}">
        <p14:creationId xmlns:p14="http://schemas.microsoft.com/office/powerpoint/2010/main" val="210002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FBDBE3-46A2-CE67-BCDF-43FCFAB7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Veri tipleri: Şimdilik bu tipleri kullanacağız.</a:t>
            </a:r>
            <a:endParaRPr lang="tr-TR"/>
          </a:p>
        </p:txBody>
      </p:sp>
      <p:pic>
        <p:nvPicPr>
          <p:cNvPr id="4" name="Resim 4" descr="metin, levh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65454FA-5DBC-261A-469C-2D241F74C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041" y="1825625"/>
            <a:ext cx="5827918" cy="4351338"/>
          </a:xfrm>
        </p:spPr>
      </p:pic>
    </p:spTree>
    <p:extLst>
      <p:ext uri="{BB962C8B-B14F-4D97-AF65-F5344CB8AC3E}">
        <p14:creationId xmlns:p14="http://schemas.microsoft.com/office/powerpoint/2010/main" val="3275798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A595BF-123A-48AF-D0B8-A4BB9A7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Veri Tipleri</a:t>
            </a:r>
          </a:p>
        </p:txBody>
      </p:sp>
      <p:pic>
        <p:nvPicPr>
          <p:cNvPr id="7" name="Resim 7" descr="metin, skorbord içeren bir resim&#10;&#10;Açıklama otomatik olarak oluşturuldu">
            <a:extLst>
              <a:ext uri="{FF2B5EF4-FFF2-40B4-BE49-F238E27FC236}">
                <a16:creationId xmlns:a16="http://schemas.microsoft.com/office/drawing/2014/main" id="{D1AF0EE5-80F6-63A6-F234-3DE9438FB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67" y="1459814"/>
            <a:ext cx="6731000" cy="4937439"/>
          </a:xfrm>
        </p:spPr>
      </p:pic>
    </p:spTree>
    <p:extLst>
      <p:ext uri="{BB962C8B-B14F-4D97-AF65-F5344CB8AC3E}">
        <p14:creationId xmlns:p14="http://schemas.microsoft.com/office/powerpoint/2010/main" val="1194175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685F0-784B-FD8C-D62C-AC3838F7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Create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Table</a:t>
            </a:r>
            <a:endParaRPr lang="tr-TR" err="1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606317C-D9A1-3CC1-6B42-F2569137D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33" y="1713177"/>
            <a:ext cx="6019800" cy="2324100"/>
          </a:xfrm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492279CD-6322-6A90-0E88-FCC9515F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75262"/>
            <a:ext cx="4656667" cy="20211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E476817-31BE-4323-CB70-E87A7EE749FD}"/>
              </a:ext>
            </a:extLst>
          </p:cNvPr>
          <p:cNvSpPr txBox="1"/>
          <p:nvPr/>
        </p:nvSpPr>
        <p:spPr>
          <a:xfrm>
            <a:off x="7078133" y="1794933"/>
            <a:ext cx="448713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DATABASE </a:t>
            </a:r>
            <a:r>
              <a:rPr lang="en-US" sz="2400"/>
              <a:t>pet_shop1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solidFill>
                  <a:srgbClr val="CC7832"/>
                </a:solidFill>
              </a:rPr>
              <a:t>CREATE</a:t>
            </a:r>
            <a:r>
              <a:rPr lang="en-US" sz="2400">
                <a:solidFill>
                  <a:srgbClr val="CC7832"/>
                </a:solidFill>
                <a:latin typeface="Calibri"/>
                <a:cs typeface="Calibri"/>
              </a:rPr>
              <a:t> TABLE </a:t>
            </a:r>
            <a:r>
              <a:rPr lang="en-US" sz="2400">
                <a:ea typeface="+mn-lt"/>
                <a:cs typeface="+mn-lt"/>
              </a:rPr>
              <a:t>cats (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   name </a:t>
            </a:r>
            <a:r>
              <a:rPr lang="en-US" sz="2400">
                <a:solidFill>
                  <a:srgbClr val="CC7832"/>
                </a:solidFill>
                <a:latin typeface="Calibri"/>
                <a:cs typeface="Calibri"/>
              </a:rPr>
              <a:t>VARCHAR</a:t>
            </a:r>
            <a:r>
              <a:rPr lang="en-US" sz="2400">
                <a:ea typeface="+mn-lt"/>
                <a:cs typeface="+mn-lt"/>
              </a:rPr>
              <a:t>(100),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   age </a:t>
            </a:r>
            <a:r>
              <a:rPr lang="en-US" sz="2400">
                <a:solidFill>
                  <a:srgbClr val="CC7832"/>
                </a:solidFill>
                <a:latin typeface="Calibri"/>
                <a:cs typeface="Calibri"/>
              </a:rPr>
              <a:t> INT</a:t>
            </a:r>
            <a:br>
              <a:rPr lang="en-US" sz="2400">
                <a:latin typeface="Consolas"/>
                <a:cs typeface="Calibri"/>
              </a:rPr>
            </a:br>
            <a:r>
              <a:rPr lang="en-US" sz="2400">
                <a:latin typeface="Consolas"/>
                <a:cs typeface="Calibri"/>
              </a:rPr>
              <a:t>)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41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B632723-1AB4-F97A-26EF-C7315C31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>
                <a:cs typeface="Calibri Light"/>
              </a:rPr>
              <a:t>Database(veri tabanı) nedir ?</a:t>
            </a:r>
            <a:endParaRPr lang="tr-TR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1B884A-176A-4EC1-A366-253CB41D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tr-TR" sz="2200">
                <a:cs typeface="Calibri"/>
              </a:rPr>
              <a:t>Yapılandırılmış veri kümesidir.</a:t>
            </a:r>
          </a:p>
          <a:p>
            <a:pPr marL="514350" indent="-514350">
              <a:buAutoNum type="arabicPeriod"/>
            </a:pPr>
            <a:r>
              <a:rPr lang="tr-TR" sz="2200">
                <a:cs typeface="Calibri"/>
              </a:rPr>
              <a:t>Telefon kitapları:</a:t>
            </a: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A1615DCE-6628-9EB7-F13F-ABAA91870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" r="4391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6779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21FC88-D3F3-6A15-65F0-A7221079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1: Twitter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AF4024-456E-9B7F-E71A-F157CEE37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>
                <a:cs typeface="Calibri"/>
              </a:rPr>
              <a:t>Twitter Örneği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Username</a:t>
            </a:r>
            <a:r>
              <a:rPr lang="tr-TR">
                <a:cs typeface="Calibri"/>
              </a:rPr>
              <a:t> : (</a:t>
            </a:r>
            <a:r>
              <a:rPr lang="tr-TR" err="1">
                <a:cs typeface="Calibri"/>
              </a:rPr>
              <a:t>maks</a:t>
            </a:r>
            <a:r>
              <a:rPr lang="tr-TR">
                <a:cs typeface="Calibri"/>
              </a:rPr>
              <a:t> 15 karakter)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Tweet : (140 karakterlik mesaj)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Fav</a:t>
            </a:r>
            <a:r>
              <a:rPr lang="tr-TR">
                <a:cs typeface="Calibri"/>
              </a:rPr>
              <a:t> sayısı</a:t>
            </a:r>
          </a:p>
        </p:txBody>
      </p:sp>
      <p:pic>
        <p:nvPicPr>
          <p:cNvPr id="5" name="Resim 4" descr="metin, levh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3BC0869-37D5-F223-5E60-590DAC56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74" y="1580092"/>
            <a:ext cx="5827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3ED355-61BA-2BF1-BD27-20B992F7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Cevap</a:t>
            </a:r>
            <a:endParaRPr lang="tr-TR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77D6DB53-A9CB-8D0B-1077-46BF0DBB8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32" y="2393563"/>
            <a:ext cx="10435708" cy="4095602"/>
          </a:xfr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82EFA5F-B1EA-2F2C-46FC-CF6C271B5ADB}"/>
              </a:ext>
            </a:extLst>
          </p:cNvPr>
          <p:cNvSpPr txBox="1"/>
          <p:nvPr/>
        </p:nvSpPr>
        <p:spPr>
          <a:xfrm>
            <a:off x="7742865" y="359144"/>
            <a:ext cx="33811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TWITTER (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username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15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content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140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favorites </a:t>
            </a:r>
            <a:r>
              <a:rPr lang="en-US" sz="2400">
                <a:solidFill>
                  <a:srgbClr val="CC7832"/>
                </a:solidFill>
              </a:rPr>
              <a:t>INT</a:t>
            </a:r>
            <a:br>
              <a:rPr lang="en-US" sz="2400"/>
            </a:br>
            <a:r>
              <a:rPr lang="en-US" sz="2400"/>
              <a:t>);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517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C6B13D-67C3-2655-B660-B2DD0CE5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DROP TABLE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E01BBA-CACE-61C9-1C78-2347FF72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Tabloları silmeye yarıyor.</a:t>
            </a:r>
          </a:p>
          <a:p>
            <a:r>
              <a:rPr lang="tr-TR">
                <a:cs typeface="Calibri"/>
              </a:rPr>
              <a:t>Dikkatli olunmakta fayda var, silmek uyarı vermeden direk tabloyu siler.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444CB394-A857-4479-1EFE-9CDF644D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30198"/>
            <a:ext cx="6036733" cy="53946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9887F79-98D5-55E9-E922-A128C184BD88}"/>
              </a:ext>
            </a:extLst>
          </p:cNvPr>
          <p:cNvSpPr txBox="1"/>
          <p:nvPr/>
        </p:nvSpPr>
        <p:spPr>
          <a:xfrm>
            <a:off x="1026633" y="4488121"/>
            <a:ext cx="38359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DROP TABLE </a:t>
            </a:r>
            <a:r>
              <a:rPr lang="en-US" sz="2800"/>
              <a:t>cats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4704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21FC88-D3F3-6A15-65F0-A7221079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2: Pastane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AF4024-456E-9B7F-E71A-F157CEE37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>
                <a:cs typeface="Calibri"/>
              </a:rPr>
              <a:t>Pastane </a:t>
            </a:r>
            <a:r>
              <a:rPr lang="tr-TR" err="1">
                <a:cs typeface="Calibri"/>
              </a:rPr>
              <a:t>Veritabanı</a:t>
            </a:r>
            <a:r>
              <a:rPr lang="tr-TR">
                <a:cs typeface="Calibri"/>
              </a:rPr>
              <a:t> oluştur</a:t>
            </a:r>
            <a:endParaRPr lang="tr-TR"/>
          </a:p>
          <a:p>
            <a:pPr marL="0" indent="0">
              <a:buNone/>
            </a:pPr>
            <a:r>
              <a:rPr lang="tr-TR">
                <a:cs typeface="Calibri"/>
              </a:rPr>
              <a:t>Pastane adında tablo oluştur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Ürün ismi (</a:t>
            </a:r>
            <a:r>
              <a:rPr lang="tr-TR" err="1">
                <a:cs typeface="Calibri"/>
              </a:rPr>
              <a:t>maks</a:t>
            </a:r>
            <a:r>
              <a:rPr lang="tr-TR">
                <a:cs typeface="Calibri"/>
              </a:rPr>
              <a:t> 50 karakter)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Ürün miktarı</a:t>
            </a:r>
          </a:p>
          <a:p>
            <a:pPr marL="514350" indent="-514350">
              <a:buAutoNum type="arabicPeriod"/>
            </a:pPr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Tabloyu sil.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Veri tabanını sil.</a:t>
            </a:r>
          </a:p>
        </p:txBody>
      </p:sp>
      <p:pic>
        <p:nvPicPr>
          <p:cNvPr id="5" name="Resim 4" descr="metin, levh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3BC0869-37D5-F223-5E60-590DAC56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74" y="1580092"/>
            <a:ext cx="5827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7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60078F-8A50-09CC-33ED-F0870684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Cevap</a:t>
            </a:r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D175D15-E9B6-C75A-5702-02A8789561F0}"/>
              </a:ext>
            </a:extLst>
          </p:cNvPr>
          <p:cNvSpPr txBox="1"/>
          <p:nvPr/>
        </p:nvSpPr>
        <p:spPr>
          <a:xfrm>
            <a:off x="784447" y="3371702"/>
            <a:ext cx="346385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 err="1"/>
              <a:t>pastane</a:t>
            </a:r>
            <a:r>
              <a:rPr lang="en-US" sz="2400"/>
              <a:t> (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50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count </a:t>
            </a:r>
            <a:r>
              <a:rPr lang="en-US" sz="2400">
                <a:solidFill>
                  <a:srgbClr val="CC7832"/>
                </a:solidFill>
              </a:rPr>
              <a:t>INT</a:t>
            </a:r>
            <a:br>
              <a:rPr lang="en-US" sz="2400"/>
            </a:br>
            <a:r>
              <a:rPr lang="en-US" sz="2400"/>
              <a:t>);</a:t>
            </a:r>
            <a:endParaRPr lang="en-US" sz="2400">
              <a:cs typeface="Calibri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33AEF41-E788-1579-893C-2D0D4EE6DD05}"/>
              </a:ext>
            </a:extLst>
          </p:cNvPr>
          <p:cNvSpPr txBox="1"/>
          <p:nvPr/>
        </p:nvSpPr>
        <p:spPr>
          <a:xfrm>
            <a:off x="784447" y="2249377"/>
            <a:ext cx="45152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DATABASE </a:t>
            </a:r>
            <a:r>
              <a:rPr lang="en-US" sz="2400" err="1"/>
              <a:t>pastane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DD3706D-F710-130B-1F9F-3315A488C6CC}"/>
              </a:ext>
            </a:extLst>
          </p:cNvPr>
          <p:cNvSpPr txBox="1"/>
          <p:nvPr/>
        </p:nvSpPr>
        <p:spPr>
          <a:xfrm>
            <a:off x="6201144" y="2190307"/>
            <a:ext cx="40663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DROP TABLE </a:t>
            </a:r>
            <a:r>
              <a:rPr lang="en-US" sz="2800" err="1"/>
              <a:t>pastane</a:t>
            </a:r>
            <a:r>
              <a:rPr lang="en-US" sz="2800"/>
              <a:t>;</a:t>
            </a:r>
            <a:endParaRPr lang="en-US" sz="2800">
              <a:cs typeface="Calibri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97A2B96-EB5C-E2AE-0C96-7DB9D680BC33}"/>
              </a:ext>
            </a:extLst>
          </p:cNvPr>
          <p:cNvSpPr txBox="1"/>
          <p:nvPr/>
        </p:nvSpPr>
        <p:spPr>
          <a:xfrm>
            <a:off x="6201144" y="3371702"/>
            <a:ext cx="44975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DROP DATABASE </a:t>
            </a:r>
            <a:r>
              <a:rPr lang="en-US" sz="2800" err="1"/>
              <a:t>pastane</a:t>
            </a:r>
            <a:r>
              <a:rPr lang="en-US" sz="2800"/>
              <a:t>;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7913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7127181-82EA-411F-2BEB-1B01D1D4F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7944766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3 – Veri Ekleme </a:t>
            </a:r>
            <a:endParaRPr lang="tr-TR" sz="5400"/>
          </a:p>
        </p:txBody>
      </p:sp>
    </p:spTree>
    <p:extLst>
      <p:ext uri="{BB962C8B-B14F-4D97-AF65-F5344CB8AC3E}">
        <p14:creationId xmlns:p14="http://schemas.microsoft.com/office/powerpoint/2010/main" val="276803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1ED55-D4FB-E138-8C0E-C7F7904F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INSERT: Veri ekleme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405E95-11A6-5B6C-1FE6-C77317C7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tr-TR">
                <a:solidFill>
                  <a:srgbClr val="CC7832"/>
                </a:solidFill>
              </a:rPr>
              <a:t>INSERT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rgbClr val="CC7832"/>
                </a:solidFill>
              </a:rPr>
              <a:t>INTO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tablo_adı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i="1">
                <a:ea typeface="+mn-lt"/>
                <a:cs typeface="+mn-lt"/>
              </a:rPr>
              <a:t>column1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column2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column3</a:t>
            </a:r>
            <a:r>
              <a:rPr lang="tr-TR">
                <a:ea typeface="+mn-lt"/>
                <a:cs typeface="+mn-lt"/>
              </a:rPr>
              <a:t>, ...)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rgbClr val="CC7832"/>
                </a:solidFill>
              </a:rPr>
              <a:t>VALUES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i="1">
                <a:ea typeface="+mn-lt"/>
                <a:cs typeface="+mn-lt"/>
              </a:rPr>
              <a:t>value1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value2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value3</a:t>
            </a:r>
            <a:r>
              <a:rPr lang="tr-TR">
                <a:ea typeface="+mn-lt"/>
                <a:cs typeface="+mn-lt"/>
              </a:rPr>
              <a:t>, ...); </a:t>
            </a:r>
          </a:p>
          <a:p>
            <a:pPr marL="0" indent="0">
              <a:buNone/>
            </a:pPr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Hangi veriyi ekleyeceksek o kolonu belirtmeliyiz. (Sıra Önemli)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31B0D9B-A9DC-6DD6-5EA3-40F96B1D1EFC}"/>
              </a:ext>
            </a:extLst>
          </p:cNvPr>
          <p:cNvSpPr txBox="1"/>
          <p:nvPr/>
        </p:nvSpPr>
        <p:spPr>
          <a:xfrm>
            <a:off x="8034867" y="287867"/>
            <a:ext cx="36999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CREATE TABLE </a:t>
            </a:r>
            <a:r>
              <a:rPr lang="en-US" sz="2800"/>
              <a:t>cats (</a:t>
            </a:r>
            <a:br>
              <a:rPr lang="en-US" sz="2800"/>
            </a:br>
            <a:r>
              <a:rPr lang="en-US" sz="2800">
                <a:solidFill>
                  <a:srgbClr val="9876AA"/>
                </a:solidFill>
              </a:rPr>
              <a:t>      name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15</a:t>
            </a: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,</a:t>
            </a:r>
            <a:br>
              <a:rPr lang="en-US" sz="2800"/>
            </a:br>
            <a:r>
              <a:rPr lang="en-US" sz="2800">
                <a:solidFill>
                  <a:srgbClr val="9876AA"/>
                </a:solidFill>
              </a:rPr>
              <a:t>      age </a:t>
            </a:r>
            <a:r>
              <a:rPr lang="en-US" sz="2800">
                <a:solidFill>
                  <a:srgbClr val="CC7832"/>
                </a:solidFill>
              </a:rPr>
              <a:t>INT</a:t>
            </a:r>
            <a:br>
              <a:rPr lang="en-US" sz="2800"/>
            </a:b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;</a:t>
            </a:r>
            <a:endParaRPr lang="en-US" sz="2800">
              <a:cs typeface="Calibri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9B43236-90D4-6E6A-8FCF-EACA90A1B744}"/>
              </a:ext>
            </a:extLst>
          </p:cNvPr>
          <p:cNvSpPr txBox="1"/>
          <p:nvPr/>
        </p:nvSpPr>
        <p:spPr>
          <a:xfrm>
            <a:off x="838200" y="4478867"/>
            <a:ext cx="540173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INSERT INTO </a:t>
            </a:r>
            <a:r>
              <a:rPr lang="en-US" sz="2800"/>
              <a:t>cats (</a:t>
            </a:r>
            <a:r>
              <a:rPr lang="en-US" sz="2800">
                <a:solidFill>
                  <a:srgbClr val="9876AA"/>
                </a:solidFill>
              </a:rPr>
              <a:t>name</a:t>
            </a:r>
            <a:r>
              <a:rPr lang="en-US" sz="2800">
                <a:solidFill>
                  <a:srgbClr val="CC7832"/>
                </a:solidFill>
              </a:rPr>
              <a:t>, </a:t>
            </a:r>
            <a:r>
              <a:rPr lang="en-US" sz="2800">
                <a:solidFill>
                  <a:srgbClr val="9876AA"/>
                </a:solidFill>
              </a:rPr>
              <a:t>age</a:t>
            </a:r>
            <a:r>
              <a:rPr lang="en-US" sz="2800"/>
              <a:t>)</a:t>
            </a:r>
            <a:br>
              <a:rPr lang="en-US" sz="2800"/>
            </a:br>
            <a:r>
              <a:rPr lang="en-US" sz="2800">
                <a:solidFill>
                  <a:srgbClr val="CC7832"/>
                </a:solidFill>
              </a:rPr>
              <a:t>VALUES </a:t>
            </a:r>
            <a:r>
              <a:rPr lang="en-US" sz="2800"/>
              <a:t>(</a:t>
            </a:r>
            <a:r>
              <a:rPr lang="en-US" sz="2800">
                <a:solidFill>
                  <a:srgbClr val="6A8759"/>
                </a:solidFill>
              </a:rPr>
              <a:t>'Alex'</a:t>
            </a:r>
            <a:r>
              <a:rPr lang="en-US" sz="2800">
                <a:solidFill>
                  <a:srgbClr val="CC7832"/>
                </a:solidFill>
              </a:rPr>
              <a:t>, </a:t>
            </a:r>
            <a:r>
              <a:rPr lang="en-US" sz="2800">
                <a:solidFill>
                  <a:srgbClr val="6897BB"/>
                </a:solidFill>
              </a:rPr>
              <a:t>4</a:t>
            </a: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;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942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9D2E5C-50CF-D5D1-B394-BA57A441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SELECT: Eklediğimiz veriyi görme (Yüzeysel)</a:t>
            </a:r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EFA8B04-960D-0394-2C1F-3E69B284C945}"/>
              </a:ext>
            </a:extLst>
          </p:cNvPr>
          <p:cNvSpPr txBox="1"/>
          <p:nvPr/>
        </p:nvSpPr>
        <p:spPr>
          <a:xfrm>
            <a:off x="838200" y="2082800"/>
            <a:ext cx="41825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C7832"/>
                </a:solidFill>
              </a:rPr>
              <a:t>SELECT </a:t>
            </a:r>
            <a:r>
              <a:rPr lang="en-US" sz="3200">
                <a:solidFill>
                  <a:srgbClr val="FFC66D"/>
                </a:solidFill>
              </a:rPr>
              <a:t>* </a:t>
            </a:r>
            <a:r>
              <a:rPr lang="en-US" sz="3200">
                <a:solidFill>
                  <a:srgbClr val="CC7832"/>
                </a:solidFill>
              </a:rPr>
              <a:t>FROM </a:t>
            </a:r>
            <a:r>
              <a:rPr lang="en-US" sz="3200"/>
              <a:t>cats</a:t>
            </a:r>
            <a:r>
              <a:rPr lang="en-US" sz="3200">
                <a:solidFill>
                  <a:srgbClr val="CC7832"/>
                </a:solidFill>
              </a:rPr>
              <a:t>;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262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7D5357-B0F1-AB74-F1DE-EAC36F2F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Multi-INSERT : çoklu veri ekleme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38B288-6BF3-B172-580E-4302F47C1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rgbClr val="CC7832"/>
                </a:solidFill>
              </a:rPr>
              <a:t>INSERT INTO </a:t>
            </a:r>
            <a:r>
              <a:rPr lang="tr-TR" err="1"/>
              <a:t>cats</a:t>
            </a:r>
            <a:r>
              <a:rPr lang="tr-TR"/>
              <a:t> (</a:t>
            </a:r>
            <a:r>
              <a:rPr lang="tr-TR">
                <a:solidFill>
                  <a:srgbClr val="9876AA"/>
                </a:solidFill>
              </a:rPr>
              <a:t>name</a:t>
            </a:r>
            <a:r>
              <a:rPr lang="tr-TR">
                <a:solidFill>
                  <a:srgbClr val="CC7832"/>
                </a:solidFill>
              </a:rPr>
              <a:t>, </a:t>
            </a:r>
            <a:r>
              <a:rPr lang="tr-TR" err="1">
                <a:solidFill>
                  <a:srgbClr val="9876AA"/>
                </a:solidFill>
              </a:rPr>
              <a:t>age</a:t>
            </a:r>
            <a:r>
              <a:rPr lang="tr-TR"/>
              <a:t>)</a:t>
            </a:r>
            <a:br>
              <a:rPr lang="tr-TR"/>
            </a:br>
            <a:r>
              <a:rPr lang="tr-TR">
                <a:solidFill>
                  <a:srgbClr val="CC7832"/>
                </a:solidFill>
              </a:rPr>
              <a:t>VALUES </a:t>
            </a:r>
            <a:r>
              <a:rPr lang="tr-TR"/>
              <a:t>(</a:t>
            </a:r>
            <a:r>
              <a:rPr lang="tr-TR">
                <a:solidFill>
                  <a:srgbClr val="6A8759"/>
                </a:solidFill>
              </a:rPr>
              <a:t>'Charlie'</a:t>
            </a:r>
            <a:r>
              <a:rPr lang="tr-TR">
                <a:solidFill>
                  <a:srgbClr val="CC7832"/>
                </a:solidFill>
              </a:rPr>
              <a:t>, </a:t>
            </a:r>
            <a:r>
              <a:rPr lang="tr-TR">
                <a:solidFill>
                  <a:srgbClr val="6897BB"/>
                </a:solidFill>
              </a:rPr>
              <a:t>10</a:t>
            </a:r>
            <a:r>
              <a:rPr lang="tr-TR"/>
              <a:t>)</a:t>
            </a:r>
            <a:r>
              <a:rPr lang="tr-TR">
                <a:solidFill>
                  <a:srgbClr val="CC7832"/>
                </a:solidFill>
              </a:rPr>
              <a:t>,</a:t>
            </a:r>
            <a:br>
              <a:rPr lang="tr-TR"/>
            </a:br>
            <a:r>
              <a:rPr lang="tr-TR"/>
              <a:t>               (</a:t>
            </a:r>
            <a:r>
              <a:rPr lang="tr-TR">
                <a:solidFill>
                  <a:srgbClr val="6A8759"/>
                </a:solidFill>
              </a:rPr>
              <a:t>'</a:t>
            </a:r>
            <a:r>
              <a:rPr lang="tr-TR" err="1">
                <a:solidFill>
                  <a:srgbClr val="6A8759"/>
                </a:solidFill>
              </a:rPr>
              <a:t>Sadie</a:t>
            </a:r>
            <a:r>
              <a:rPr lang="tr-TR">
                <a:solidFill>
                  <a:srgbClr val="6A8759"/>
                </a:solidFill>
              </a:rPr>
              <a:t>'</a:t>
            </a:r>
            <a:r>
              <a:rPr lang="tr-TR">
                <a:solidFill>
                  <a:srgbClr val="CC7832"/>
                </a:solidFill>
              </a:rPr>
              <a:t>, </a:t>
            </a:r>
            <a:r>
              <a:rPr lang="tr-TR">
                <a:solidFill>
                  <a:srgbClr val="6897BB"/>
                </a:solidFill>
              </a:rPr>
              <a:t>2</a:t>
            </a:r>
            <a:r>
              <a:rPr lang="tr-TR"/>
              <a:t>)</a:t>
            </a:r>
            <a:r>
              <a:rPr lang="tr-TR">
                <a:solidFill>
                  <a:srgbClr val="CC7832"/>
                </a:solidFill>
              </a:rPr>
              <a:t>,</a:t>
            </a:r>
            <a:br>
              <a:rPr lang="tr-TR"/>
            </a:br>
            <a:r>
              <a:rPr lang="tr-TR"/>
              <a:t>               (</a:t>
            </a:r>
            <a:r>
              <a:rPr lang="tr-TR">
                <a:solidFill>
                  <a:srgbClr val="6A8759"/>
                </a:solidFill>
              </a:rPr>
              <a:t>'</a:t>
            </a:r>
            <a:r>
              <a:rPr lang="tr-TR" err="1">
                <a:solidFill>
                  <a:srgbClr val="6A8759"/>
                </a:solidFill>
              </a:rPr>
              <a:t>Lazy</a:t>
            </a:r>
            <a:r>
              <a:rPr lang="tr-TR">
                <a:solidFill>
                  <a:srgbClr val="6A8759"/>
                </a:solidFill>
              </a:rPr>
              <a:t>'</a:t>
            </a:r>
            <a:r>
              <a:rPr lang="tr-TR">
                <a:solidFill>
                  <a:srgbClr val="CC7832"/>
                </a:solidFill>
              </a:rPr>
              <a:t>, </a:t>
            </a:r>
            <a:r>
              <a:rPr lang="tr-TR">
                <a:solidFill>
                  <a:srgbClr val="6897BB"/>
                </a:solidFill>
              </a:rPr>
              <a:t>5</a:t>
            </a:r>
            <a:r>
              <a:rPr lang="tr-TR"/>
              <a:t>)</a:t>
            </a:r>
            <a:r>
              <a:rPr lang="tr-TR">
                <a:solidFill>
                  <a:srgbClr val="CC7832"/>
                </a:solidFill>
              </a:rPr>
              <a:t>;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320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059752-03CB-52EE-61B2-B84E616E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3: insan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7E441A-EFD0-2505-CB4B-BB4384AA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people</a:t>
            </a:r>
            <a:r>
              <a:rPr lang="tr-TR">
                <a:cs typeface="Calibri"/>
              </a:rPr>
              <a:t> tablosu oluştur: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first_name</a:t>
            </a:r>
            <a:r>
              <a:rPr lang="tr-TR">
                <a:cs typeface="Calibri"/>
              </a:rPr>
              <a:t> (20 karakter)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last_name</a:t>
            </a:r>
            <a:r>
              <a:rPr lang="tr-TR">
                <a:cs typeface="Calibri"/>
              </a:rPr>
              <a:t> (20 karakter)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age</a:t>
            </a:r>
            <a:r>
              <a:rPr lang="tr-TR">
                <a:cs typeface="Calibri"/>
              </a:rPr>
              <a:t> </a:t>
            </a:r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52C38C0-2BA6-2FFB-3C04-9A7B30E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67" y="4290527"/>
            <a:ext cx="8915400" cy="132494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C9C1EDA-4204-4B1F-9A2D-E59348FBB3A9}"/>
              </a:ext>
            </a:extLst>
          </p:cNvPr>
          <p:cNvSpPr txBox="1"/>
          <p:nvPr/>
        </p:nvSpPr>
        <p:spPr>
          <a:xfrm>
            <a:off x="4699000" y="364067"/>
            <a:ext cx="7188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>
                <a:solidFill>
                  <a:srgbClr val="CC7832"/>
                </a:solidFill>
                <a:cs typeface="Calibri"/>
              </a:rPr>
              <a:t>INSERT</a:t>
            </a:r>
            <a:r>
              <a:rPr lang="tr-TR" sz="2400">
                <a:cs typeface="Calibri"/>
              </a:rPr>
              <a:t> </a:t>
            </a:r>
            <a:r>
              <a:rPr lang="tr-TR" sz="2400">
                <a:solidFill>
                  <a:srgbClr val="CC7832"/>
                </a:solidFill>
                <a:cs typeface="Calibri"/>
              </a:rPr>
              <a:t>INTO</a:t>
            </a:r>
            <a:r>
              <a:rPr lang="tr-TR" sz="2400">
                <a:cs typeface="Calibri"/>
              </a:rPr>
              <a:t> </a:t>
            </a:r>
            <a:r>
              <a:rPr lang="tr-TR" sz="2400" err="1">
                <a:cs typeface="Calibri"/>
              </a:rPr>
              <a:t>tablo_adı</a:t>
            </a:r>
            <a:r>
              <a:rPr lang="tr-TR" sz="2400">
                <a:cs typeface="Calibri"/>
              </a:rPr>
              <a:t> (</a:t>
            </a:r>
            <a:r>
              <a:rPr lang="tr-TR" sz="2400" i="1">
                <a:cs typeface="Calibri"/>
              </a:rPr>
              <a:t>column1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column2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column3</a:t>
            </a:r>
            <a:r>
              <a:rPr lang="tr-TR" sz="2400">
                <a:cs typeface="Calibri"/>
              </a:rPr>
              <a:t>, ...)​</a:t>
            </a:r>
            <a:br>
              <a:rPr lang="tr-TR" sz="2400">
                <a:cs typeface="Calibri"/>
              </a:rPr>
            </a:br>
            <a:r>
              <a:rPr lang="tr-TR" sz="2400">
                <a:solidFill>
                  <a:srgbClr val="CC7832"/>
                </a:solidFill>
                <a:cs typeface="Calibri"/>
              </a:rPr>
              <a:t>VALUES</a:t>
            </a:r>
            <a:r>
              <a:rPr lang="tr-TR" sz="2400">
                <a:cs typeface="Calibri"/>
              </a:rPr>
              <a:t> (</a:t>
            </a:r>
            <a:r>
              <a:rPr lang="tr-TR" sz="2400" i="1">
                <a:cs typeface="Calibri"/>
              </a:rPr>
              <a:t>value1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value2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value3</a:t>
            </a:r>
            <a:r>
              <a:rPr lang="tr-TR" sz="2400">
                <a:cs typeface="Calibri"/>
              </a:rPr>
              <a:t>, ...); </a:t>
            </a:r>
          </a:p>
        </p:txBody>
      </p:sp>
    </p:spTree>
    <p:extLst>
      <p:ext uri="{BB962C8B-B14F-4D97-AF65-F5344CB8AC3E}">
        <p14:creationId xmlns:p14="http://schemas.microsoft.com/office/powerpoint/2010/main" val="42060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632723-1AB4-F97A-26EF-C7315C31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Database(veri tabanı) nedir ?</a:t>
            </a:r>
            <a:endParaRPr lang="tr-TR"/>
          </a:p>
        </p:txBody>
      </p:sp>
      <p:pic>
        <p:nvPicPr>
          <p:cNvPr id="15" name="Resim 15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A7EAA-BCDF-C863-ECF7-013E2DA5C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64" t="6868" r="24920" b="-168"/>
          <a:stretch/>
        </p:blipFill>
        <p:spPr>
          <a:xfrm>
            <a:off x="7651554" y="704815"/>
            <a:ext cx="4337731" cy="5897744"/>
          </a:xfr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51D9E939-FD06-C11B-6D1A-A666A93E8E58}"/>
              </a:ext>
            </a:extLst>
          </p:cNvPr>
          <p:cNvSpPr txBox="1"/>
          <p:nvPr/>
        </p:nvSpPr>
        <p:spPr>
          <a:xfrm>
            <a:off x="382692" y="1705186"/>
            <a:ext cx="652250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tr-TR" sz="2400"/>
              <a:t>"Kim </a:t>
            </a:r>
            <a:r>
              <a:rPr lang="tr-TR" sz="2400" err="1"/>
              <a:t>Abercrombie</a:t>
            </a:r>
            <a:r>
              <a:rPr lang="tr-TR" sz="2400"/>
              <a:t>" kişisinin telefon numaraları</a:t>
            </a:r>
            <a:endParaRPr lang="tr-T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tr-T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tr-TR" sz="2400">
                <a:cs typeface="Calibri"/>
              </a:rPr>
              <a:t>"Alex" adlı kişilerin numaraları</a:t>
            </a:r>
          </a:p>
          <a:p>
            <a:pPr marL="342900" indent="-342900">
              <a:buFont typeface="Arial"/>
              <a:buChar char="•"/>
            </a:pPr>
            <a:endParaRPr lang="tr-T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tr-TR" sz="2400">
                <a:cs typeface="Calibri"/>
              </a:rPr>
              <a:t>599 alan koduna sahip tüm telefon numaraları</a:t>
            </a:r>
          </a:p>
          <a:p>
            <a:pPr marL="342900" indent="-342900">
              <a:buFont typeface="Arial"/>
              <a:buChar char="•"/>
            </a:pPr>
            <a:endParaRPr lang="tr-T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tr-TR" sz="2400" err="1">
                <a:cs typeface="Calibri"/>
              </a:rPr>
              <a:t>Ismi</a:t>
            </a:r>
            <a:r>
              <a:rPr lang="tr-TR" sz="2400">
                <a:cs typeface="Calibri"/>
              </a:rPr>
              <a:t> 3 harfli olan kişilerin telefon numaraları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3278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059752-03CB-52EE-61B2-B84E616E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3: People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7E441A-EFD0-2505-CB4B-BB4384AA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people</a:t>
            </a:r>
            <a:r>
              <a:rPr lang="tr-TR">
                <a:cs typeface="Calibri"/>
              </a:rPr>
              <a:t> tablosu oluştur: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first_name</a:t>
            </a:r>
            <a:r>
              <a:rPr lang="tr-TR">
                <a:cs typeface="Calibri"/>
              </a:rPr>
              <a:t> (20 karakter)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last_name</a:t>
            </a:r>
            <a:r>
              <a:rPr lang="tr-TR">
                <a:cs typeface="Calibri"/>
              </a:rPr>
              <a:t> (20 karakter)</a:t>
            </a:r>
          </a:p>
          <a:p>
            <a:pPr marL="514350" indent="-514350">
              <a:buAutoNum type="arabicPeriod"/>
            </a:pPr>
            <a:r>
              <a:rPr lang="tr-TR" err="1">
                <a:cs typeface="Calibri"/>
              </a:rPr>
              <a:t>age</a:t>
            </a:r>
            <a:r>
              <a:rPr lang="tr-TR">
                <a:cs typeface="Calibri"/>
              </a:rPr>
              <a:t> </a:t>
            </a:r>
          </a:p>
        </p:txBody>
      </p:sp>
      <p:pic>
        <p:nvPicPr>
          <p:cNvPr id="5" name="Resim 5" descr="metin, klaket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FCD17A1-A345-90FB-87C7-002FBCBD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4000076"/>
            <a:ext cx="8525933" cy="236304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CB4E6B0-7C18-48CC-005E-4E6E250D3DD9}"/>
              </a:ext>
            </a:extLst>
          </p:cNvPr>
          <p:cNvSpPr txBox="1"/>
          <p:nvPr/>
        </p:nvSpPr>
        <p:spPr>
          <a:xfrm>
            <a:off x="4699000" y="364067"/>
            <a:ext cx="7188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>
                <a:solidFill>
                  <a:srgbClr val="CC7832"/>
                </a:solidFill>
                <a:cs typeface="Calibri"/>
              </a:rPr>
              <a:t>INSERT</a:t>
            </a:r>
            <a:r>
              <a:rPr lang="tr-TR" sz="2400">
                <a:cs typeface="Calibri"/>
              </a:rPr>
              <a:t> </a:t>
            </a:r>
            <a:r>
              <a:rPr lang="tr-TR" sz="2400">
                <a:solidFill>
                  <a:srgbClr val="CC7832"/>
                </a:solidFill>
                <a:cs typeface="Calibri"/>
              </a:rPr>
              <a:t>INTO</a:t>
            </a:r>
            <a:r>
              <a:rPr lang="tr-TR" sz="2400">
                <a:cs typeface="Calibri"/>
              </a:rPr>
              <a:t> </a:t>
            </a:r>
            <a:r>
              <a:rPr lang="tr-TR" sz="2400" err="1">
                <a:cs typeface="Calibri"/>
              </a:rPr>
              <a:t>tablo_adı</a:t>
            </a:r>
            <a:r>
              <a:rPr lang="tr-TR" sz="2400">
                <a:cs typeface="Calibri"/>
              </a:rPr>
              <a:t> (</a:t>
            </a:r>
            <a:r>
              <a:rPr lang="tr-TR" sz="2400" i="1">
                <a:cs typeface="Calibri"/>
              </a:rPr>
              <a:t>column1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column2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column3</a:t>
            </a:r>
            <a:r>
              <a:rPr lang="tr-TR" sz="2400">
                <a:cs typeface="Calibri"/>
              </a:rPr>
              <a:t>, ...)​</a:t>
            </a:r>
            <a:br>
              <a:rPr lang="tr-TR" sz="2400">
                <a:cs typeface="Calibri"/>
              </a:rPr>
            </a:br>
            <a:r>
              <a:rPr lang="tr-TR" sz="2400">
                <a:solidFill>
                  <a:srgbClr val="CC7832"/>
                </a:solidFill>
                <a:cs typeface="Calibri"/>
              </a:rPr>
              <a:t>VALUES</a:t>
            </a:r>
            <a:r>
              <a:rPr lang="tr-TR" sz="2400">
                <a:cs typeface="Calibri"/>
              </a:rPr>
              <a:t> (</a:t>
            </a:r>
            <a:r>
              <a:rPr lang="tr-TR" sz="2400" i="1">
                <a:cs typeface="Calibri"/>
              </a:rPr>
              <a:t>value1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value2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value3</a:t>
            </a:r>
            <a:r>
              <a:rPr lang="tr-TR" sz="2400">
                <a:cs typeface="Calibri"/>
              </a:rPr>
              <a:t>, ...); </a:t>
            </a:r>
          </a:p>
        </p:txBody>
      </p:sp>
    </p:spTree>
    <p:extLst>
      <p:ext uri="{BB962C8B-B14F-4D97-AF65-F5344CB8AC3E}">
        <p14:creationId xmlns:p14="http://schemas.microsoft.com/office/powerpoint/2010/main" val="326040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6AAECD-85CB-F21F-5405-02494EC1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Cevaplar</a:t>
            </a:r>
            <a:endParaRPr lang="tr-TR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C0548AA-4D06-4CEB-9EBC-ED1227D3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697" y="2015738"/>
            <a:ext cx="5093094" cy="3336507"/>
          </a:xfrm>
        </p:spPr>
      </p:pic>
      <p:pic>
        <p:nvPicPr>
          <p:cNvPr id="5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B5FBD70-468B-6F9E-5D53-7DC8435C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67" y="1716503"/>
            <a:ext cx="6036733" cy="2087261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63BCF4CD-B130-FC29-FE40-C01E1411E5C1}"/>
              </a:ext>
            </a:extLst>
          </p:cNvPr>
          <p:cNvCxnSpPr/>
          <p:nvPr/>
        </p:nvCxnSpPr>
        <p:spPr>
          <a:xfrm>
            <a:off x="5774267" y="1176866"/>
            <a:ext cx="8467" cy="52408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0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119455-F046-A188-E612-6EB6FB30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Bu şekilde yazarsak ne olur?</a:t>
            </a:r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3F0595B-4418-1921-C483-D7B81D7C3166}"/>
              </a:ext>
            </a:extLst>
          </p:cNvPr>
          <p:cNvSpPr txBox="1"/>
          <p:nvPr/>
        </p:nvSpPr>
        <p:spPr>
          <a:xfrm>
            <a:off x="677333" y="2370667"/>
            <a:ext cx="41656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INSERT INTO </a:t>
            </a:r>
            <a:r>
              <a:rPr lang="en-US" sz="2800"/>
              <a:t>cats (</a:t>
            </a:r>
            <a:r>
              <a:rPr lang="en-US" sz="2800">
                <a:solidFill>
                  <a:srgbClr val="9876AA"/>
                </a:solidFill>
              </a:rPr>
              <a:t>name</a:t>
            </a:r>
            <a:r>
              <a:rPr lang="en-US" sz="2800"/>
              <a:t>)</a:t>
            </a:r>
            <a:br>
              <a:rPr lang="en-US" sz="2800"/>
            </a:br>
            <a:r>
              <a:rPr lang="en-US" sz="2800">
                <a:solidFill>
                  <a:srgbClr val="CC7832"/>
                </a:solidFill>
              </a:rPr>
              <a:t>VALUES </a:t>
            </a:r>
            <a:r>
              <a:rPr lang="en-US" sz="2800"/>
              <a:t>(</a:t>
            </a:r>
            <a:r>
              <a:rPr lang="en-US" sz="2800">
                <a:solidFill>
                  <a:srgbClr val="6A8759"/>
                </a:solidFill>
              </a:rPr>
              <a:t>'Todd'</a:t>
            </a: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;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48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F44483-4CD6-0C95-8C73-767B2681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NOT NULL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69476D-FC6C-AADB-4E71-036BD904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NULL: veri yok demektir. (0 veya ' ' değildir)</a:t>
            </a:r>
          </a:p>
          <a:p>
            <a:r>
              <a:rPr lang="tr-TR">
                <a:cs typeface="Calibri"/>
              </a:rPr>
              <a:t>Tüm kolonlar </a:t>
            </a:r>
            <a:r>
              <a:rPr lang="tr-TR" err="1">
                <a:cs typeface="Calibri"/>
              </a:rPr>
              <a:t>null</a:t>
            </a:r>
            <a:r>
              <a:rPr lang="tr-TR">
                <a:cs typeface="Calibri"/>
              </a:rPr>
              <a:t> alabiliyordu.</a:t>
            </a:r>
            <a:endParaRPr lang="tr-TR"/>
          </a:p>
          <a:p>
            <a:r>
              <a:rPr lang="tr-TR">
                <a:cs typeface="Calibri"/>
              </a:rPr>
              <a:t>Eğer </a:t>
            </a:r>
            <a:r>
              <a:rPr lang="tr-TR" err="1">
                <a:cs typeface="Calibri"/>
              </a:rPr>
              <a:t>null</a:t>
            </a:r>
            <a:r>
              <a:rPr lang="tr-TR">
                <a:cs typeface="Calibri"/>
              </a:rPr>
              <a:t> alabilmesini engellemek istiyorsak tablo oluştururken ilgili kolona bu etiketi eklemeliyiz.</a:t>
            </a:r>
          </a:p>
        </p:txBody>
      </p:sp>
    </p:spTree>
    <p:extLst>
      <p:ext uri="{BB962C8B-B14F-4D97-AF65-F5344CB8AC3E}">
        <p14:creationId xmlns:p14="http://schemas.microsoft.com/office/powerpoint/2010/main" val="10069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B07ED7-5074-A3BF-AAFE-4BC2FB81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Cat2 Tablosu</a:t>
            </a:r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4088765-739A-40D7-760C-0F14780748A5}"/>
              </a:ext>
            </a:extLst>
          </p:cNvPr>
          <p:cNvSpPr txBox="1"/>
          <p:nvPr/>
        </p:nvSpPr>
        <p:spPr>
          <a:xfrm>
            <a:off x="838200" y="1718733"/>
            <a:ext cx="56726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cats2 (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15</a:t>
            </a:r>
            <a:r>
              <a:rPr lang="en-US" sz="2400"/>
              <a:t>) </a:t>
            </a:r>
            <a:r>
              <a:rPr lang="en-US" sz="2400">
                <a:solidFill>
                  <a:srgbClr val="CC7832"/>
                </a:solidFill>
              </a:rPr>
              <a:t>NOT NULL 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age </a:t>
            </a:r>
            <a:r>
              <a:rPr lang="en-US" sz="2400">
                <a:solidFill>
                  <a:srgbClr val="CC7832"/>
                </a:solidFill>
              </a:rPr>
              <a:t>INT NOT NULL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094941E-F29C-D6D2-1FB2-266AC9152DD3}"/>
              </a:ext>
            </a:extLst>
          </p:cNvPr>
          <p:cNvSpPr txBox="1"/>
          <p:nvPr/>
        </p:nvSpPr>
        <p:spPr>
          <a:xfrm>
            <a:off x="838200" y="4461933"/>
            <a:ext cx="43095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INSERT INTO </a:t>
            </a:r>
            <a:r>
              <a:rPr lang="en-US" sz="2400"/>
              <a:t>cats2 (</a:t>
            </a:r>
            <a:r>
              <a:rPr lang="en-US" sz="2400">
                <a:solidFill>
                  <a:srgbClr val="9876AA"/>
                </a:solidFill>
              </a:rPr>
              <a:t>name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>
                <a:solidFill>
                  <a:srgbClr val="CC7832"/>
                </a:solidFill>
              </a:rPr>
              <a:t>VALUES </a:t>
            </a:r>
            <a:r>
              <a:rPr lang="en-US" sz="2400"/>
              <a:t>(</a:t>
            </a:r>
            <a:r>
              <a:rPr lang="en-US" sz="2400">
                <a:solidFill>
                  <a:srgbClr val="6A8759"/>
                </a:solidFill>
              </a:rPr>
              <a:t>'tom'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88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B52F5B-7161-3B15-0116-53A769A0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Tek Kesme İşareti (')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2126E4-D1FC-2C8B-5124-93E8904E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Birinin kedisi falan nasıl deriz</a:t>
            </a:r>
          </a:p>
          <a:p>
            <a:r>
              <a:rPr lang="tr-TR">
                <a:cs typeface="Calibri"/>
              </a:rPr>
              <a:t>2 tane ' işareti koymalıyız. (" çift olanı değil)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Tek tırnağın içinde çift tırnak kullanılabiliyor.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DAB24A2-5BAE-9BD4-34E5-027785787AF2}"/>
              </a:ext>
            </a:extLst>
          </p:cNvPr>
          <p:cNvSpPr txBox="1"/>
          <p:nvPr/>
        </p:nvSpPr>
        <p:spPr>
          <a:xfrm>
            <a:off x="838200" y="4377267"/>
            <a:ext cx="67225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CC7832"/>
                </a:solidFill>
              </a:rPr>
              <a:t>INSERT INTO </a:t>
            </a:r>
            <a:r>
              <a:rPr lang="en-US" sz="3600"/>
              <a:t>cats (</a:t>
            </a:r>
            <a:r>
              <a:rPr lang="en-US" sz="3600">
                <a:solidFill>
                  <a:srgbClr val="9876AA"/>
                </a:solidFill>
              </a:rPr>
              <a:t>name</a:t>
            </a:r>
            <a:r>
              <a:rPr lang="en-US" sz="3600"/>
              <a:t>)</a:t>
            </a:r>
            <a:br>
              <a:rPr lang="en-US" sz="3600"/>
            </a:br>
            <a:r>
              <a:rPr lang="en-US" sz="3600">
                <a:solidFill>
                  <a:srgbClr val="CC7832"/>
                </a:solidFill>
              </a:rPr>
              <a:t>VALUES </a:t>
            </a:r>
            <a:r>
              <a:rPr lang="en-US" sz="3600"/>
              <a:t>(</a:t>
            </a:r>
            <a:r>
              <a:rPr lang="en-US" sz="3600">
                <a:solidFill>
                  <a:srgbClr val="6A8759"/>
                </a:solidFill>
              </a:rPr>
              <a:t>'</a:t>
            </a:r>
            <a:r>
              <a:rPr lang="en-US" sz="3600" err="1">
                <a:solidFill>
                  <a:srgbClr val="6A8759"/>
                </a:solidFill>
              </a:rPr>
              <a:t>Mario</a:t>
            </a:r>
            <a:r>
              <a:rPr lang="en-US" sz="3600" err="1"/>
              <a:t>''</a:t>
            </a:r>
            <a:r>
              <a:rPr lang="en-US" sz="3600" err="1">
                <a:solidFill>
                  <a:srgbClr val="6A8759"/>
                </a:solidFill>
              </a:rPr>
              <a:t>s</a:t>
            </a:r>
            <a:r>
              <a:rPr lang="en-US" sz="3600">
                <a:solidFill>
                  <a:srgbClr val="6A8759"/>
                </a:solidFill>
              </a:rPr>
              <a:t> "Cats" '</a:t>
            </a:r>
            <a:r>
              <a:rPr lang="en-US" sz="3600"/>
              <a:t>)</a:t>
            </a:r>
            <a:r>
              <a:rPr lang="en-US" sz="3600">
                <a:solidFill>
                  <a:srgbClr val="CC7832"/>
                </a:solidFill>
              </a:rPr>
              <a:t>;</a:t>
            </a:r>
            <a:endParaRPr lang="en-US" sz="3600">
              <a:cs typeface="Calibri"/>
            </a:endParaRPr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ED9608C9-4AF3-B987-C535-FD0589A0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616" y="4854575"/>
            <a:ext cx="4296834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6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D091A1-8106-EFCE-4D4F-50576E29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Default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Values</a:t>
            </a:r>
            <a:r>
              <a:rPr lang="tr-TR">
                <a:cs typeface="Calibri Light"/>
              </a:rPr>
              <a:t>: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8EBA60-E78F-5F8E-89A1-DC8BB7765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Boş bırakılan alanlara atanacak değer.</a:t>
            </a:r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5F4A330-4FE3-D21D-4202-C8B395E2351B}"/>
              </a:ext>
            </a:extLst>
          </p:cNvPr>
          <p:cNvSpPr txBox="1"/>
          <p:nvPr/>
        </p:nvSpPr>
        <p:spPr>
          <a:xfrm>
            <a:off x="838200" y="2607733"/>
            <a:ext cx="78401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CREATE TABLE </a:t>
            </a:r>
            <a:r>
              <a:rPr lang="en-US" sz="2800"/>
              <a:t>cats3</a:t>
            </a:r>
            <a:br>
              <a:rPr lang="en-US" sz="2800"/>
            </a:br>
            <a:r>
              <a:rPr lang="en-US" sz="2800"/>
              <a:t>(</a:t>
            </a:r>
            <a:br>
              <a:rPr lang="en-US" sz="2800"/>
            </a:br>
            <a:r>
              <a:rPr lang="en-US" sz="2800">
                <a:solidFill>
                  <a:srgbClr val="9876AA"/>
                </a:solidFill>
              </a:rPr>
              <a:t>name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20</a:t>
            </a:r>
            <a:r>
              <a:rPr lang="en-US" sz="2800"/>
              <a:t>) </a:t>
            </a:r>
            <a:r>
              <a:rPr lang="en-US" sz="2800">
                <a:solidFill>
                  <a:srgbClr val="CC7832"/>
                </a:solidFill>
              </a:rPr>
              <a:t>DEFAULT </a:t>
            </a:r>
            <a:r>
              <a:rPr lang="en-US" sz="2800">
                <a:solidFill>
                  <a:srgbClr val="6A8759"/>
                </a:solidFill>
              </a:rPr>
              <a:t>'no name provided'</a:t>
            </a:r>
            <a:r>
              <a:rPr lang="en-US" sz="2800">
                <a:solidFill>
                  <a:srgbClr val="CC7832"/>
                </a:solidFill>
              </a:rPr>
              <a:t>,</a:t>
            </a:r>
            <a:br>
              <a:rPr lang="en-US" sz="2800"/>
            </a:br>
            <a:r>
              <a:rPr lang="en-US" sz="2800">
                <a:solidFill>
                  <a:srgbClr val="9876AA"/>
                </a:solidFill>
              </a:rPr>
              <a:t>age </a:t>
            </a:r>
            <a:r>
              <a:rPr lang="en-US" sz="2800">
                <a:solidFill>
                  <a:srgbClr val="CC7832"/>
                </a:solidFill>
              </a:rPr>
              <a:t>INT DEFAULT </a:t>
            </a:r>
            <a:r>
              <a:rPr lang="en-US" sz="2800">
                <a:solidFill>
                  <a:srgbClr val="6897BB"/>
                </a:solidFill>
              </a:rPr>
              <a:t>99</a:t>
            </a:r>
            <a:br>
              <a:rPr lang="en-US" sz="2800"/>
            </a:b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;</a:t>
            </a:r>
            <a:endParaRPr lang="en-US" sz="2800">
              <a:cs typeface="Calibri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353BD2B-BBE0-246E-8CFE-D4B91DF2A8C4}"/>
              </a:ext>
            </a:extLst>
          </p:cNvPr>
          <p:cNvSpPr txBox="1"/>
          <p:nvPr/>
        </p:nvSpPr>
        <p:spPr>
          <a:xfrm>
            <a:off x="838200" y="5325534"/>
            <a:ext cx="430953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INSERT INTO </a:t>
            </a:r>
            <a:r>
              <a:rPr lang="en-US" sz="2800"/>
              <a:t>cats3(</a:t>
            </a:r>
            <a:r>
              <a:rPr lang="en-US" sz="2800">
                <a:solidFill>
                  <a:srgbClr val="9876AA"/>
                </a:solidFill>
              </a:rPr>
              <a:t>age</a:t>
            </a:r>
            <a:r>
              <a:rPr lang="en-US" sz="2800"/>
              <a:t>)</a:t>
            </a:r>
            <a:br>
              <a:rPr lang="en-US" sz="2800"/>
            </a:br>
            <a:r>
              <a:rPr lang="en-US" sz="2800">
                <a:solidFill>
                  <a:srgbClr val="CC7832"/>
                </a:solidFill>
              </a:rPr>
              <a:t>VALUES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4</a:t>
            </a: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;</a:t>
            </a:r>
            <a:endParaRPr lang="en-US" sz="2800">
              <a:cs typeface="Calibri"/>
            </a:endParaRPr>
          </a:p>
        </p:txBody>
      </p: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4D6736F-5B1D-0911-4689-771D401A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4756045"/>
            <a:ext cx="5139266" cy="10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98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3977A0-7BD9-2DE7-226F-7A738CDF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Bu Mantıklı mı?</a:t>
            </a:r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ED85F406-17C6-5BCE-D299-CBD41255F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33" y="2259277"/>
            <a:ext cx="10693400" cy="2332566"/>
          </a:xfrm>
        </p:spPr>
      </p:pic>
    </p:spTree>
    <p:extLst>
      <p:ext uri="{BB962C8B-B14F-4D97-AF65-F5344CB8AC3E}">
        <p14:creationId xmlns:p14="http://schemas.microsoft.com/office/powerpoint/2010/main" val="3483542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4285D-211A-19DB-0596-E07EDB5A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Hala NULL atanabiliyor</a:t>
            </a:r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118B352-C4FB-CF80-3B2C-112E30CA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75" y="3310203"/>
            <a:ext cx="7588250" cy="1195916"/>
          </a:xfr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07FED55-2588-11A0-EC1F-71C759FE8006}"/>
              </a:ext>
            </a:extLst>
          </p:cNvPr>
          <p:cNvSpPr txBox="1"/>
          <p:nvPr/>
        </p:nvSpPr>
        <p:spPr>
          <a:xfrm>
            <a:off x="839893" y="1928707"/>
            <a:ext cx="73522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200" err="1"/>
              <a:t>Default</a:t>
            </a:r>
            <a:r>
              <a:rPr lang="tr-TR" sz="3200"/>
              <a:t> değer eklemek bizi kurtarmıyor.</a:t>
            </a:r>
            <a:endParaRPr lang="tr-TR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99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4DE785-CC91-CF82-2207-976432A5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Key</a:t>
            </a:r>
            <a:r>
              <a:rPr lang="tr-TR">
                <a:cs typeface="Calibri Light"/>
              </a:rPr>
              <a:t> (Anahtar)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C672FE-A638-2F57-741A-112744EA0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Kayıtları (</a:t>
            </a:r>
            <a:r>
              <a:rPr lang="tr-TR" err="1">
                <a:cs typeface="Calibri"/>
              </a:rPr>
              <a:t>records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row</a:t>
            </a:r>
            <a:r>
              <a:rPr lang="tr-TR">
                <a:cs typeface="Calibri"/>
              </a:rPr>
              <a:t> …) birbirlerinden ayırmaya yarayan alanlardır.</a:t>
            </a:r>
          </a:p>
          <a:p>
            <a:r>
              <a:rPr lang="tr-TR">
                <a:cs typeface="Calibri"/>
              </a:rPr>
              <a:t>Aşağıdaki her kayıt birbiriyle aynıdır. </a:t>
            </a:r>
          </a:p>
          <a:p>
            <a:r>
              <a:rPr lang="tr-TR">
                <a:cs typeface="Calibri"/>
              </a:rPr>
              <a:t>Bunları eşsiz (</a:t>
            </a:r>
            <a:r>
              <a:rPr lang="tr-TR" err="1">
                <a:cs typeface="Calibri"/>
              </a:rPr>
              <a:t>unique</a:t>
            </a:r>
            <a:r>
              <a:rPr lang="tr-TR">
                <a:cs typeface="Calibri"/>
              </a:rPr>
              <a:t>) yapmak için ne yapabiliriz.</a:t>
            </a:r>
          </a:p>
        </p:txBody>
      </p:sp>
      <p:pic>
        <p:nvPicPr>
          <p:cNvPr id="5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97390BAA-1F5E-A85C-3174-D4872EA4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4" y="3509538"/>
            <a:ext cx="8043333" cy="26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9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2D5D6B-8502-50C0-E3FA-528403CA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Database Management </a:t>
            </a:r>
            <a:r>
              <a:rPr lang="tr-TR" err="1">
                <a:cs typeface="Calibri Light"/>
              </a:rPr>
              <a:t>System</a:t>
            </a:r>
            <a:endParaRPr lang="tr-TR" err="1"/>
          </a:p>
        </p:txBody>
      </p:sp>
      <p:pic>
        <p:nvPicPr>
          <p:cNvPr id="10" name="Resim 10" descr="metin, işaret içeren bir resim&#10;&#10;Açıklama otomatik olarak oluşturuldu">
            <a:extLst>
              <a:ext uri="{FF2B5EF4-FFF2-40B4-BE49-F238E27FC236}">
                <a16:creationId xmlns:a16="http://schemas.microsoft.com/office/drawing/2014/main" id="{87EFFB0F-B325-C995-D3B8-6CEA2D677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1632744"/>
            <a:ext cx="10191750" cy="2705100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589DCE9-8D2E-C2BA-5625-77C145E87827}"/>
              </a:ext>
            </a:extLst>
          </p:cNvPr>
          <p:cNvSpPr txBox="1"/>
          <p:nvPr/>
        </p:nvSpPr>
        <p:spPr>
          <a:xfrm>
            <a:off x="447039" y="4878494"/>
            <a:ext cx="115347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/>
              <a:t>Database ve </a:t>
            </a:r>
            <a:r>
              <a:rPr lang="tr-TR" sz="2400" err="1"/>
              <a:t>database</a:t>
            </a:r>
            <a:r>
              <a:rPr lang="tr-TR" sz="2400"/>
              <a:t> yönetim sistemi farklı şeyler ama genelde </a:t>
            </a:r>
            <a:r>
              <a:rPr lang="tr-TR" sz="2400" err="1"/>
              <a:t>databaseden</a:t>
            </a:r>
            <a:r>
              <a:rPr lang="tr-TR" sz="2400"/>
              <a:t> kasıt </a:t>
            </a:r>
            <a:r>
              <a:rPr lang="tr-TR" sz="2400" err="1"/>
              <a:t>database</a:t>
            </a:r>
            <a:r>
              <a:rPr lang="tr-TR" sz="2400"/>
              <a:t> yönetim sistemi oluyor.</a:t>
            </a:r>
            <a:endParaRPr lang="tr-T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946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724EF1-3A74-C868-57E0-2B125AF3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Key</a:t>
            </a:r>
            <a:r>
              <a:rPr lang="tr-TR">
                <a:cs typeface="Calibri Light"/>
              </a:rPr>
              <a:t> (Anahtar)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3F1930-19DA-C17A-E586-A90E595C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CatID</a:t>
            </a:r>
            <a:r>
              <a:rPr lang="tr-TR">
                <a:cs typeface="Calibri"/>
              </a:rPr>
              <a:t> farklı olduğu sürece her kedi </a:t>
            </a:r>
            <a:r>
              <a:rPr lang="tr-TR" err="1">
                <a:cs typeface="Calibri"/>
              </a:rPr>
              <a:t>unique</a:t>
            </a:r>
            <a:r>
              <a:rPr lang="tr-TR">
                <a:cs typeface="Calibri"/>
              </a:rPr>
              <a:t> olacaktır.</a:t>
            </a: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6CA00FD3-2E65-C1C9-C634-832C16CC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32295"/>
            <a:ext cx="8068733" cy="27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06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82D9B5-2886-7E80-122E-79516A2C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Primary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Key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C7B461-8EEB-C5B1-A93C-53891EF3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Unique</a:t>
            </a:r>
            <a:r>
              <a:rPr lang="tr-TR">
                <a:cs typeface="Calibri"/>
              </a:rPr>
              <a:t> tanımlayıcıdır. </a:t>
            </a:r>
          </a:p>
          <a:p>
            <a:r>
              <a:rPr lang="tr-TR">
                <a:cs typeface="Calibri"/>
              </a:rPr>
              <a:t>Her satırda farklı değerler alan özelliktir.</a:t>
            </a:r>
          </a:p>
          <a:p>
            <a:endParaRPr lang="tr-TR">
              <a:cs typeface="Calibri"/>
            </a:endParaRPr>
          </a:p>
          <a:p>
            <a:pPr marL="0" indent="0">
              <a:buNone/>
            </a:pPr>
            <a:r>
              <a:rPr lang="tr-TR">
                <a:cs typeface="Calibri"/>
              </a:rPr>
              <a:t>Özellikleri:</a:t>
            </a:r>
          </a:p>
          <a:p>
            <a:pPr marL="342900" indent="-342900">
              <a:buAutoNum type="arabicPeriod"/>
            </a:pPr>
            <a:r>
              <a:rPr lang="tr-TR" err="1">
                <a:ea typeface="+mn-lt"/>
                <a:cs typeface="+mn-lt"/>
              </a:rPr>
              <a:t>null</a:t>
            </a:r>
            <a:r>
              <a:rPr lang="tr-TR">
                <a:ea typeface="+mn-lt"/>
                <a:cs typeface="+mn-lt"/>
              </a:rPr>
              <a:t> değeri alamaz. (Otomatik olarak NOT NULL)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tr-TR">
                <a:ea typeface="+mn-lt"/>
                <a:cs typeface="+mn-lt"/>
              </a:rPr>
              <a:t>Değeri hiç değişmeyecek veya çok nadir değişen alanlar birincil anahtar seçilmelidir.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tr-TR">
                <a:ea typeface="+mn-lt"/>
                <a:cs typeface="+mn-lt"/>
              </a:rPr>
              <a:t>Eposta her kayıt için tekil(</a:t>
            </a:r>
            <a:r>
              <a:rPr lang="tr-TR" err="1">
                <a:ea typeface="+mn-lt"/>
                <a:cs typeface="+mn-lt"/>
              </a:rPr>
              <a:t>unique</a:t>
            </a:r>
            <a:r>
              <a:rPr lang="tr-TR">
                <a:ea typeface="+mn-lt"/>
                <a:cs typeface="+mn-lt"/>
              </a:rPr>
              <a:t>) olmakla birlikte değişebileceği için anahtar seçilmemelidir. </a:t>
            </a:r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425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15ED41-B79A-EE82-BE8F-07BA30B5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Primary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Key</a:t>
            </a:r>
            <a:endParaRPr lang="tr-TR" err="1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4FAC666-A206-19D4-7491-066C88B4FE51}"/>
              </a:ext>
            </a:extLst>
          </p:cNvPr>
          <p:cNvSpPr txBox="1"/>
          <p:nvPr/>
        </p:nvSpPr>
        <p:spPr>
          <a:xfrm>
            <a:off x="499533" y="1718733"/>
            <a:ext cx="44534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 err="1"/>
              <a:t>unique_cats</a:t>
            </a:r>
            <a:br>
              <a:rPr lang="en-US" sz="2400"/>
            </a:br>
            <a:r>
              <a:rPr lang="en-US" sz="2400"/>
              <a:t>(</a:t>
            </a:r>
            <a:br>
              <a:rPr lang="en-US" sz="2400"/>
            </a:b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INT PRIMARY KEY,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100</a:t>
            </a:r>
            <a:r>
              <a:rPr lang="en-US" sz="2400"/>
              <a:t>) </a:t>
            </a:r>
            <a:r>
              <a:rPr lang="en-US" sz="2400">
                <a:solidFill>
                  <a:srgbClr val="CC7832"/>
                </a:solidFill>
              </a:rPr>
              <a:t>NOT NULL,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age </a:t>
            </a:r>
            <a:r>
              <a:rPr lang="en-US" sz="2400">
                <a:solidFill>
                  <a:srgbClr val="CC7832"/>
                </a:solidFill>
              </a:rPr>
              <a:t>INT NOT NULL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D591C00-6EED-66D3-68C4-E648E49DF382}"/>
              </a:ext>
            </a:extLst>
          </p:cNvPr>
          <p:cNvSpPr txBox="1"/>
          <p:nvPr/>
        </p:nvSpPr>
        <p:spPr>
          <a:xfrm>
            <a:off x="6096001" y="1693333"/>
            <a:ext cx="481753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unique_cats2</a:t>
            </a:r>
            <a:br>
              <a:rPr lang="en-US" sz="2400"/>
            </a:br>
            <a:r>
              <a:rPr lang="en-US" sz="2400"/>
              <a:t>(</a:t>
            </a:r>
            <a:br>
              <a:rPr lang="en-US" sz="2400"/>
            </a:b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INT,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100</a:t>
            </a:r>
            <a:r>
              <a:rPr lang="en-US" sz="2400"/>
              <a:t>) </a:t>
            </a:r>
            <a:r>
              <a:rPr lang="en-US" sz="2400">
                <a:solidFill>
                  <a:srgbClr val="CC7832"/>
                </a:solidFill>
              </a:rPr>
              <a:t>NOT NULL,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age </a:t>
            </a:r>
            <a:r>
              <a:rPr lang="en-US" sz="2400">
                <a:solidFill>
                  <a:srgbClr val="CC7832"/>
                </a:solidFill>
              </a:rPr>
              <a:t>INT NOT NULL,</a:t>
            </a:r>
            <a:br>
              <a:rPr lang="en-US" sz="2400"/>
            </a:br>
            <a:r>
              <a:rPr lang="en-US" sz="2400">
                <a:solidFill>
                  <a:srgbClr val="CC7832"/>
                </a:solidFill>
              </a:rPr>
              <a:t>PRIMARY KEY </a:t>
            </a:r>
            <a:r>
              <a:rPr lang="en-US" sz="2400"/>
              <a:t>(</a:t>
            </a: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0141A16-E2C8-2AE4-663B-4DB681627E76}"/>
              </a:ext>
            </a:extLst>
          </p:cNvPr>
          <p:cNvSpPr txBox="1"/>
          <p:nvPr/>
        </p:nvSpPr>
        <p:spPr>
          <a:xfrm>
            <a:off x="397933" y="5494867"/>
            <a:ext cx="59435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INSERT INTO </a:t>
            </a:r>
            <a:r>
              <a:rPr lang="en-US" sz="2400" err="1"/>
              <a:t>unique_cats</a:t>
            </a:r>
            <a:r>
              <a:rPr lang="en-US" sz="2400"/>
              <a:t>(</a:t>
            </a: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>
                <a:solidFill>
                  <a:srgbClr val="CC7832"/>
                </a:solidFill>
              </a:rPr>
              <a:t>, </a:t>
            </a:r>
            <a:r>
              <a:rPr lang="en-US" sz="2400">
                <a:solidFill>
                  <a:srgbClr val="9876AA"/>
                </a:solidFill>
              </a:rPr>
              <a:t>name</a:t>
            </a:r>
            <a:r>
              <a:rPr lang="en-US" sz="2400">
                <a:solidFill>
                  <a:srgbClr val="CC7832"/>
                </a:solidFill>
              </a:rPr>
              <a:t>, </a:t>
            </a:r>
            <a:r>
              <a:rPr lang="en-US" sz="2400">
                <a:solidFill>
                  <a:srgbClr val="9876AA"/>
                </a:solidFill>
              </a:rPr>
              <a:t>age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>
                <a:solidFill>
                  <a:srgbClr val="CC7832"/>
                </a:solidFill>
              </a:rPr>
              <a:t>VALUES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</a:t>
            </a:r>
            <a:r>
              <a:rPr lang="en-US" sz="2400">
                <a:solidFill>
                  <a:srgbClr val="CC7832"/>
                </a:solidFill>
              </a:rPr>
              <a:t>, </a:t>
            </a:r>
            <a:r>
              <a:rPr lang="en-US" sz="2400">
                <a:solidFill>
                  <a:srgbClr val="6A8759"/>
                </a:solidFill>
              </a:rPr>
              <a:t>'</a:t>
            </a:r>
            <a:r>
              <a:rPr lang="en-US" sz="2400" err="1">
                <a:solidFill>
                  <a:srgbClr val="6A8759"/>
                </a:solidFill>
              </a:rPr>
              <a:t>boncuk</a:t>
            </a:r>
            <a:r>
              <a:rPr lang="en-US" sz="2400">
                <a:solidFill>
                  <a:srgbClr val="6A8759"/>
                </a:solidFill>
              </a:rPr>
              <a:t>'</a:t>
            </a:r>
            <a:r>
              <a:rPr lang="en-US" sz="2400">
                <a:solidFill>
                  <a:srgbClr val="CC7832"/>
                </a:solidFill>
              </a:rPr>
              <a:t>, </a:t>
            </a:r>
            <a:r>
              <a:rPr lang="en-US" sz="2400">
                <a:solidFill>
                  <a:srgbClr val="6897BB"/>
                </a:solidFill>
              </a:rPr>
              <a:t>3</a:t>
            </a: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708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9DC0D5-3643-DC4D-DD59-A691B737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Primary</a:t>
            </a:r>
            <a:r>
              <a:rPr lang="tr-TR">
                <a:cs typeface="Calibri Light"/>
              </a:rPr>
              <a:t> </a:t>
            </a:r>
            <a:r>
              <a:rPr lang="tr-TR" err="1">
                <a:cs typeface="Calibri Light"/>
              </a:rPr>
              <a:t>key'i</a:t>
            </a:r>
            <a:r>
              <a:rPr lang="tr-TR">
                <a:cs typeface="Calibri Light"/>
              </a:rPr>
              <a:t> sürekli elimizle mi gireceğiz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AFDE8F-481A-1A94-B1FB-C8723CADE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MySQL -&gt; </a:t>
            </a:r>
            <a:r>
              <a:rPr lang="tr-TR" err="1">
                <a:cs typeface="Calibri"/>
              </a:rPr>
              <a:t>Auto_increment</a:t>
            </a:r>
            <a:endParaRPr lang="tr-TR">
              <a:cs typeface="Calibri"/>
            </a:endParaRPr>
          </a:p>
          <a:p>
            <a:r>
              <a:rPr lang="tr-TR" err="1">
                <a:cs typeface="Calibri"/>
              </a:rPr>
              <a:t>PostgreSQL</a:t>
            </a:r>
            <a:r>
              <a:rPr lang="tr-TR">
                <a:cs typeface="Calibri"/>
              </a:rPr>
              <a:t> -&gt; </a:t>
            </a:r>
            <a:r>
              <a:rPr lang="en-US">
                <a:ea typeface="+mn-lt"/>
                <a:cs typeface="+mn-lt"/>
              </a:rPr>
              <a:t>GENERATED ALWAYS AS IDENTITY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BA73765-1FF3-F638-1A43-61F32A334AF8}"/>
              </a:ext>
            </a:extLst>
          </p:cNvPr>
          <p:cNvSpPr txBox="1"/>
          <p:nvPr/>
        </p:nvSpPr>
        <p:spPr>
          <a:xfrm>
            <a:off x="838200" y="4004733"/>
            <a:ext cx="64600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C7832"/>
                </a:solidFill>
              </a:rPr>
              <a:t>CREATE TABLE </a:t>
            </a:r>
            <a:r>
              <a:rPr lang="en-US" sz="2400"/>
              <a:t>unique_cats3 (</a:t>
            </a:r>
            <a:br>
              <a:rPr lang="en-US" sz="2400"/>
            </a:b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>
                <a:solidFill>
                  <a:srgbClr val="9876AA"/>
                </a:solidFill>
              </a:rPr>
              <a:t> </a:t>
            </a:r>
            <a:r>
              <a:rPr lang="en-US" sz="2400">
                <a:solidFill>
                  <a:srgbClr val="CC7832"/>
                </a:solidFill>
              </a:rPr>
              <a:t>INT GENERATED ALWAYS AS IDENTITY,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name </a:t>
            </a:r>
            <a:r>
              <a:rPr lang="en-US" sz="2400">
                <a:solidFill>
                  <a:srgbClr val="CC7832"/>
                </a:solidFill>
              </a:rPr>
              <a:t>VARCHAR</a:t>
            </a:r>
            <a:r>
              <a:rPr lang="en-US" sz="2400"/>
              <a:t>(</a:t>
            </a:r>
            <a:r>
              <a:rPr lang="en-US" sz="2400">
                <a:solidFill>
                  <a:srgbClr val="6897BB"/>
                </a:solidFill>
              </a:rPr>
              <a:t>100</a:t>
            </a:r>
            <a:r>
              <a:rPr lang="en-US" sz="2400"/>
              <a:t>) </a:t>
            </a:r>
            <a:r>
              <a:rPr lang="en-US" sz="2400">
                <a:solidFill>
                  <a:srgbClr val="CC7832"/>
                </a:solidFill>
              </a:rPr>
              <a:t>NOT NULL,</a:t>
            </a:r>
            <a:br>
              <a:rPr lang="en-US" sz="2400"/>
            </a:br>
            <a:r>
              <a:rPr lang="en-US" sz="2400">
                <a:solidFill>
                  <a:srgbClr val="9876AA"/>
                </a:solidFill>
              </a:rPr>
              <a:t>age </a:t>
            </a:r>
            <a:r>
              <a:rPr lang="en-US" sz="2400">
                <a:solidFill>
                  <a:srgbClr val="CC7832"/>
                </a:solidFill>
              </a:rPr>
              <a:t>INT NOT NULL,</a:t>
            </a:r>
            <a:br>
              <a:rPr lang="en-US" sz="2400"/>
            </a:br>
            <a:r>
              <a:rPr lang="en-US" sz="2400">
                <a:solidFill>
                  <a:srgbClr val="CC7832"/>
                </a:solidFill>
              </a:rPr>
              <a:t>PRIMARY KEY </a:t>
            </a:r>
            <a:r>
              <a:rPr lang="en-US" sz="2400"/>
              <a:t>(</a:t>
            </a:r>
            <a:r>
              <a:rPr lang="en-US" sz="2400" err="1">
                <a:solidFill>
                  <a:srgbClr val="9876AA"/>
                </a:solidFill>
              </a:rPr>
              <a:t>cat_id</a:t>
            </a:r>
            <a:r>
              <a:rPr lang="en-US" sz="2400"/>
              <a:t>)</a:t>
            </a:r>
            <a:br>
              <a:rPr lang="en-US" sz="2400"/>
            </a:br>
            <a:r>
              <a:rPr lang="en-US" sz="2400"/>
              <a:t>)</a:t>
            </a:r>
            <a:r>
              <a:rPr lang="en-US" sz="2400">
                <a:solidFill>
                  <a:srgbClr val="CC7832"/>
                </a:solidFill>
              </a:rPr>
              <a:t>;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049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49C52-6C9F-23E6-F24B-1533EF84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4: </a:t>
            </a:r>
            <a:r>
              <a:rPr lang="tr-TR" err="1">
                <a:cs typeface="Calibri Light"/>
              </a:rPr>
              <a:t>Employees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10315E-98E0-8877-B9ED-8E94B8D67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rgbClr val="00B0F0"/>
                </a:solidFill>
                <a:cs typeface="Calibri"/>
              </a:rPr>
              <a:t>id</a:t>
            </a:r>
            <a:r>
              <a:rPr lang="tr-TR">
                <a:cs typeface="Calibri"/>
              </a:rPr>
              <a:t>: sayı (Otomatik artacak) </a:t>
            </a:r>
            <a:r>
              <a:rPr lang="tr-TR" err="1">
                <a:solidFill>
                  <a:srgbClr val="FF0000"/>
                </a:solidFill>
                <a:cs typeface="Calibri"/>
              </a:rPr>
              <a:t>Primary</a:t>
            </a:r>
            <a:r>
              <a:rPr lang="tr-TR">
                <a:solidFill>
                  <a:srgbClr val="FF0000"/>
                </a:solidFill>
                <a:cs typeface="Calibri"/>
              </a:rPr>
              <a:t> </a:t>
            </a:r>
            <a:r>
              <a:rPr lang="tr-TR" err="1">
                <a:solidFill>
                  <a:srgbClr val="FF0000"/>
                </a:solidFill>
                <a:cs typeface="Calibri"/>
              </a:rPr>
              <a:t>Key</a:t>
            </a:r>
            <a:endParaRPr lang="tr-TR">
              <a:solidFill>
                <a:srgbClr val="FF0000"/>
              </a:solidFill>
              <a:cs typeface="Calibri"/>
            </a:endParaRPr>
          </a:p>
          <a:p>
            <a:r>
              <a:rPr lang="tr-TR" err="1">
                <a:solidFill>
                  <a:srgbClr val="00B0F0"/>
                </a:solidFill>
                <a:ea typeface="+mn-lt"/>
                <a:cs typeface="+mn-lt"/>
              </a:rPr>
              <a:t>first_name</a:t>
            </a:r>
            <a:r>
              <a:rPr lang="tr-TR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tr-TR">
                <a:ea typeface="+mn-lt"/>
                <a:cs typeface="+mn-lt"/>
              </a:rPr>
              <a:t>: </a:t>
            </a:r>
            <a:r>
              <a:rPr lang="tr-TR" err="1">
                <a:ea typeface="+mn-lt"/>
                <a:cs typeface="+mn-lt"/>
              </a:rPr>
              <a:t>text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>
                <a:solidFill>
                  <a:srgbClr val="FF0000"/>
                </a:solidFill>
                <a:ea typeface="+mn-lt"/>
                <a:cs typeface="+mn-lt"/>
              </a:rPr>
              <a:t>not </a:t>
            </a:r>
            <a:r>
              <a:rPr lang="tr-TR" err="1">
                <a:solidFill>
                  <a:srgbClr val="FF0000"/>
                </a:solidFill>
                <a:ea typeface="+mn-lt"/>
                <a:cs typeface="+mn-lt"/>
              </a:rPr>
              <a:t>null</a:t>
            </a:r>
            <a:endParaRPr lang="tr-TR">
              <a:solidFill>
                <a:srgbClr val="FF0000"/>
              </a:solidFill>
              <a:cs typeface="Calibri"/>
            </a:endParaRPr>
          </a:p>
          <a:p>
            <a:r>
              <a:rPr lang="tr-TR" err="1">
                <a:solidFill>
                  <a:srgbClr val="00B0F0"/>
                </a:solidFill>
                <a:cs typeface="Calibri"/>
              </a:rPr>
              <a:t>last_name</a:t>
            </a:r>
            <a:r>
              <a:rPr lang="tr-TR">
                <a:solidFill>
                  <a:srgbClr val="00B0F0"/>
                </a:solidFill>
                <a:cs typeface="Calibri"/>
              </a:rPr>
              <a:t> </a:t>
            </a:r>
            <a:r>
              <a:rPr lang="tr-TR">
                <a:cs typeface="Calibri"/>
              </a:rPr>
              <a:t>: </a:t>
            </a:r>
            <a:r>
              <a:rPr lang="tr-TR" err="1">
                <a:cs typeface="Calibri"/>
              </a:rPr>
              <a:t>text</a:t>
            </a:r>
            <a:r>
              <a:rPr lang="tr-TR">
                <a:cs typeface="Calibri"/>
              </a:rPr>
              <a:t>, </a:t>
            </a:r>
            <a:r>
              <a:rPr lang="tr-TR">
                <a:solidFill>
                  <a:srgbClr val="FF0000"/>
                </a:solidFill>
                <a:ea typeface="+mn-lt"/>
                <a:cs typeface="+mn-lt"/>
              </a:rPr>
              <a:t>not </a:t>
            </a:r>
            <a:r>
              <a:rPr lang="tr-TR" err="1">
                <a:solidFill>
                  <a:srgbClr val="FF0000"/>
                </a:solidFill>
                <a:ea typeface="+mn-lt"/>
                <a:cs typeface="+mn-lt"/>
              </a:rPr>
              <a:t>null</a:t>
            </a:r>
            <a:endParaRPr lang="tr-TR" err="1">
              <a:solidFill>
                <a:srgbClr val="FF0000"/>
              </a:solidFill>
              <a:cs typeface="Calibri"/>
            </a:endParaRPr>
          </a:p>
          <a:p>
            <a:r>
              <a:rPr lang="tr-TR" err="1">
                <a:solidFill>
                  <a:srgbClr val="00B0F0"/>
                </a:solidFill>
                <a:ea typeface="+mn-lt"/>
                <a:cs typeface="+mn-lt"/>
              </a:rPr>
              <a:t>middle_name</a:t>
            </a:r>
            <a:r>
              <a:rPr lang="tr-TR">
                <a:ea typeface="+mn-lt"/>
                <a:cs typeface="+mn-lt"/>
              </a:rPr>
              <a:t> : </a:t>
            </a:r>
            <a:r>
              <a:rPr lang="tr-TR" err="1">
                <a:ea typeface="+mn-lt"/>
                <a:cs typeface="+mn-lt"/>
              </a:rPr>
              <a:t>text</a:t>
            </a:r>
            <a:endParaRPr lang="tr-TR">
              <a:ea typeface="+mn-lt"/>
              <a:cs typeface="+mn-lt"/>
            </a:endParaRPr>
          </a:p>
          <a:p>
            <a:r>
              <a:rPr lang="tr-TR" err="1">
                <a:solidFill>
                  <a:srgbClr val="00B0F0"/>
                </a:solidFill>
                <a:cs typeface="Calibri"/>
              </a:rPr>
              <a:t>age</a:t>
            </a:r>
            <a:r>
              <a:rPr lang="tr-TR">
                <a:cs typeface="Calibri"/>
              </a:rPr>
              <a:t> : sayı, </a:t>
            </a:r>
            <a:r>
              <a:rPr lang="tr-TR">
                <a:solidFill>
                  <a:srgbClr val="FF0000"/>
                </a:solidFill>
                <a:ea typeface="+mn-lt"/>
                <a:cs typeface="+mn-lt"/>
              </a:rPr>
              <a:t>not </a:t>
            </a:r>
            <a:r>
              <a:rPr lang="tr-TR" err="1">
                <a:solidFill>
                  <a:srgbClr val="FF0000"/>
                </a:solidFill>
                <a:ea typeface="+mn-lt"/>
                <a:cs typeface="+mn-lt"/>
              </a:rPr>
              <a:t>null</a:t>
            </a:r>
            <a:endParaRPr lang="tr-TR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tr-TR" err="1">
                <a:solidFill>
                  <a:srgbClr val="00B0F0"/>
                </a:solidFill>
                <a:cs typeface="Calibri"/>
              </a:rPr>
              <a:t>current_status</a:t>
            </a:r>
            <a:r>
              <a:rPr lang="tr-TR">
                <a:cs typeface="Calibri"/>
              </a:rPr>
              <a:t> : </a:t>
            </a:r>
            <a:r>
              <a:rPr lang="tr-TR" err="1">
                <a:cs typeface="Calibri"/>
              </a:rPr>
              <a:t>text</a:t>
            </a:r>
            <a:r>
              <a:rPr lang="tr-TR">
                <a:cs typeface="Calibri"/>
              </a:rPr>
              <a:t>, </a:t>
            </a:r>
            <a:r>
              <a:rPr lang="tr-TR">
                <a:solidFill>
                  <a:srgbClr val="FF0000"/>
                </a:solidFill>
                <a:ea typeface="+mn-lt"/>
                <a:cs typeface="+mn-lt"/>
              </a:rPr>
              <a:t>not </a:t>
            </a:r>
            <a:r>
              <a:rPr lang="tr-TR" err="1">
                <a:solidFill>
                  <a:srgbClr val="FF0000"/>
                </a:solidFill>
                <a:ea typeface="+mn-lt"/>
                <a:cs typeface="+mn-lt"/>
              </a:rPr>
              <a:t>null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>
                <a:cs typeface="Calibri"/>
              </a:rPr>
              <a:t>(</a:t>
            </a:r>
            <a:r>
              <a:rPr lang="tr-TR" err="1">
                <a:cs typeface="Calibri"/>
              </a:rPr>
              <a:t>default</a:t>
            </a:r>
            <a:r>
              <a:rPr lang="tr-TR">
                <a:cs typeface="Calibri"/>
              </a:rPr>
              <a:t>: </a:t>
            </a:r>
            <a:r>
              <a:rPr lang="tr-TR" err="1">
                <a:cs typeface="Calibri"/>
              </a:rPr>
              <a:t>employed</a:t>
            </a:r>
            <a:r>
              <a:rPr lang="tr-TR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2804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77D777-8E30-C5AA-F4DE-84B7479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4 : </a:t>
            </a:r>
            <a:r>
              <a:rPr lang="tr-TR" err="1">
                <a:cs typeface="Calibri Light"/>
              </a:rPr>
              <a:t>Employees</a:t>
            </a:r>
            <a:endParaRPr lang="tr-TR" err="1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511A452-363C-2955-C69A-5C53281B85CE}"/>
              </a:ext>
            </a:extLst>
          </p:cNvPr>
          <p:cNvSpPr txBox="1"/>
          <p:nvPr/>
        </p:nvSpPr>
        <p:spPr>
          <a:xfrm>
            <a:off x="719667" y="1710267"/>
            <a:ext cx="107695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CC7832"/>
                </a:solidFill>
              </a:rPr>
              <a:t>CREATE TABLE </a:t>
            </a:r>
            <a:r>
              <a:rPr lang="en-US" sz="2800"/>
              <a:t>employees (</a:t>
            </a:r>
            <a:br>
              <a:rPr lang="en-US" sz="2800"/>
            </a:br>
            <a:r>
              <a:rPr lang="en-US" sz="2800">
                <a:solidFill>
                  <a:srgbClr val="9876AA"/>
                </a:solidFill>
              </a:rPr>
              <a:t>        id </a:t>
            </a:r>
            <a:r>
              <a:rPr lang="en-US" sz="2800">
                <a:solidFill>
                  <a:srgbClr val="CC7832"/>
                </a:solidFill>
              </a:rPr>
              <a:t>INT GENERATED ALWAYS AS IDENTITY,</a:t>
            </a:r>
            <a:br>
              <a:rPr lang="en-US" sz="2800">
                <a:ea typeface="+mn-lt"/>
                <a:cs typeface="+mn-lt"/>
              </a:rPr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 err="1">
                <a:solidFill>
                  <a:srgbClr val="9876AA"/>
                </a:solidFill>
              </a:rPr>
              <a:t>first_name</a:t>
            </a:r>
            <a:r>
              <a:rPr lang="en-US" sz="2800">
                <a:solidFill>
                  <a:srgbClr val="9876AA"/>
                </a:solidFill>
              </a:rPr>
              <a:t>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50</a:t>
            </a:r>
            <a:r>
              <a:rPr lang="en-US" sz="2800"/>
              <a:t>) </a:t>
            </a:r>
            <a:r>
              <a:rPr lang="en-US" sz="2800">
                <a:solidFill>
                  <a:srgbClr val="CC7832"/>
                </a:solidFill>
              </a:rPr>
              <a:t>NOT NULL ,</a:t>
            </a:r>
            <a:br>
              <a:rPr lang="en-US" sz="2800"/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 err="1">
                <a:solidFill>
                  <a:srgbClr val="9876AA"/>
                </a:solidFill>
              </a:rPr>
              <a:t>middle_name</a:t>
            </a:r>
            <a:r>
              <a:rPr lang="en-US" sz="2800">
                <a:solidFill>
                  <a:srgbClr val="9876AA"/>
                </a:solidFill>
              </a:rPr>
              <a:t>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50</a:t>
            </a:r>
            <a:r>
              <a:rPr lang="en-US" sz="2800"/>
              <a:t>)</a:t>
            </a:r>
            <a:r>
              <a:rPr lang="en-US" sz="2800">
                <a:solidFill>
                  <a:srgbClr val="CC7832"/>
                </a:solidFill>
              </a:rPr>
              <a:t>,</a:t>
            </a:r>
            <a:br>
              <a:rPr lang="en-US" sz="2800"/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 err="1">
                <a:solidFill>
                  <a:srgbClr val="9876AA"/>
                </a:solidFill>
              </a:rPr>
              <a:t>last_name</a:t>
            </a:r>
            <a:r>
              <a:rPr lang="en-US" sz="2800">
                <a:solidFill>
                  <a:srgbClr val="9876AA"/>
                </a:solidFill>
              </a:rPr>
              <a:t>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50</a:t>
            </a:r>
            <a:r>
              <a:rPr lang="en-US" sz="2800"/>
              <a:t>) </a:t>
            </a:r>
            <a:r>
              <a:rPr lang="en-US" sz="2800">
                <a:solidFill>
                  <a:srgbClr val="CC7832"/>
                </a:solidFill>
              </a:rPr>
              <a:t>NOT NULL ,</a:t>
            </a:r>
            <a:br>
              <a:rPr lang="en-US" sz="2800"/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>
                <a:solidFill>
                  <a:srgbClr val="9876AA"/>
                </a:solidFill>
              </a:rPr>
              <a:t>age </a:t>
            </a:r>
            <a:r>
              <a:rPr lang="en-US" sz="2800">
                <a:solidFill>
                  <a:srgbClr val="CC7832"/>
                </a:solidFill>
              </a:rPr>
              <a:t>INT NOT NULL ,</a:t>
            </a:r>
            <a:br>
              <a:rPr lang="en-US" sz="2800"/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 err="1">
                <a:solidFill>
                  <a:srgbClr val="9876AA"/>
                </a:solidFill>
              </a:rPr>
              <a:t>current_status</a:t>
            </a:r>
            <a:r>
              <a:rPr lang="en-US" sz="2800">
                <a:solidFill>
                  <a:srgbClr val="9876AA"/>
                </a:solidFill>
              </a:rPr>
              <a:t> </a:t>
            </a:r>
            <a:r>
              <a:rPr lang="en-US" sz="2800">
                <a:solidFill>
                  <a:srgbClr val="CC7832"/>
                </a:solidFill>
              </a:rPr>
              <a:t>VARCHAR</a:t>
            </a:r>
            <a:r>
              <a:rPr lang="en-US" sz="2800"/>
              <a:t>(</a:t>
            </a:r>
            <a:r>
              <a:rPr lang="en-US" sz="2800">
                <a:solidFill>
                  <a:srgbClr val="6897BB"/>
                </a:solidFill>
              </a:rPr>
              <a:t>100</a:t>
            </a:r>
            <a:r>
              <a:rPr lang="en-US" sz="2800"/>
              <a:t>) </a:t>
            </a:r>
            <a:r>
              <a:rPr lang="en-US" sz="2800">
                <a:solidFill>
                  <a:srgbClr val="CC7832"/>
                </a:solidFill>
              </a:rPr>
              <a:t>NOT NULL DEFAULT </a:t>
            </a:r>
            <a:r>
              <a:rPr lang="en-US" sz="2800">
                <a:solidFill>
                  <a:srgbClr val="6A8759"/>
                </a:solidFill>
              </a:rPr>
              <a:t>'</a:t>
            </a:r>
            <a:r>
              <a:rPr lang="en-US" sz="2800" err="1">
                <a:solidFill>
                  <a:srgbClr val="6A8759"/>
                </a:solidFill>
              </a:rPr>
              <a:t>employeed</a:t>
            </a:r>
            <a:r>
              <a:rPr lang="en-US" sz="2800">
                <a:solidFill>
                  <a:srgbClr val="6A8759"/>
                </a:solidFill>
              </a:rPr>
              <a:t>'</a:t>
            </a:r>
            <a:r>
              <a:rPr lang="en-US" sz="2800">
                <a:solidFill>
                  <a:srgbClr val="CC7832"/>
                </a:solidFill>
              </a:rPr>
              <a:t>,</a:t>
            </a:r>
            <a:br>
              <a:rPr lang="en-US" sz="2800"/>
            </a:br>
            <a:r>
              <a:rPr lang="en-US" sz="2800">
                <a:ea typeface="+mn-lt"/>
                <a:cs typeface="+mn-lt"/>
              </a:rPr>
              <a:t>        </a:t>
            </a:r>
            <a:r>
              <a:rPr lang="en-US" sz="2800">
                <a:solidFill>
                  <a:srgbClr val="CC7832"/>
                </a:solidFill>
              </a:rPr>
              <a:t>PRIMARY KEY </a:t>
            </a:r>
            <a:r>
              <a:rPr lang="en-US" sz="2800"/>
              <a:t>(</a:t>
            </a:r>
            <a:r>
              <a:rPr lang="en-US" sz="2800">
                <a:solidFill>
                  <a:srgbClr val="9876AA"/>
                </a:solidFill>
              </a:rPr>
              <a:t>id</a:t>
            </a:r>
            <a:r>
              <a:rPr lang="en-US" sz="2800"/>
              <a:t>)</a:t>
            </a:r>
            <a:br>
              <a:rPr lang="en-US" sz="2800"/>
            </a:br>
            <a:r>
              <a:rPr lang="en-US" sz="2800"/>
              <a:t>);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536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4 : CRUD</a:t>
            </a:r>
          </a:p>
        </p:txBody>
      </p:sp>
    </p:spTree>
    <p:extLst>
      <p:ext uri="{BB962C8B-B14F-4D97-AF65-F5344CB8AC3E}">
        <p14:creationId xmlns:p14="http://schemas.microsoft.com/office/powerpoint/2010/main" val="3989372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F954EF-BA81-9A64-6CD6-C4BA83B1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CRUD</a:t>
            </a:r>
          </a:p>
        </p:txBody>
      </p:sp>
      <p:sp>
        <p:nvSpPr>
          <p:cNvPr id="8" name="Alt Başlık 7">
            <a:extLst>
              <a:ext uri="{FF2B5EF4-FFF2-40B4-BE49-F238E27FC236}">
                <a16:creationId xmlns:a16="http://schemas.microsoft.com/office/drawing/2014/main" id="{ADB65A54-E668-F4D9-EA04-FF15E293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4400" err="1">
                <a:cs typeface="Calibri"/>
              </a:rPr>
              <a:t>Create</a:t>
            </a:r>
            <a:r>
              <a:rPr lang="tr-TR" sz="4400">
                <a:cs typeface="Calibri"/>
              </a:rPr>
              <a:t>:  (insert)</a:t>
            </a:r>
          </a:p>
          <a:p>
            <a:r>
              <a:rPr lang="tr-TR" sz="4400">
                <a:solidFill>
                  <a:srgbClr val="FF0000"/>
                </a:solidFill>
                <a:cs typeface="Calibri"/>
              </a:rPr>
              <a:t>Read:     </a:t>
            </a:r>
          </a:p>
          <a:p>
            <a:r>
              <a:rPr lang="tr-TR" sz="4400">
                <a:solidFill>
                  <a:srgbClr val="FF0000"/>
                </a:solidFill>
                <a:cs typeface="Calibri"/>
              </a:rPr>
              <a:t>Update: </a:t>
            </a:r>
          </a:p>
          <a:p>
            <a:r>
              <a:rPr lang="tr-TR" sz="4400" err="1">
                <a:solidFill>
                  <a:srgbClr val="FF0000"/>
                </a:solidFill>
                <a:cs typeface="Calibri"/>
              </a:rPr>
              <a:t>Delete</a:t>
            </a:r>
            <a:endParaRPr lang="tr-TR" sz="44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156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4B6278-AC81-7120-26BC-E5039A41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Mackaroo</a:t>
            </a:r>
            <a:endParaRPr lang="tr-TR" err="1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E7F40E5-BEF7-8C64-3E45-68DF0FA0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Calibri"/>
                <a:cs typeface="Calibri"/>
              </a:rPr>
              <a:t>Yaş olabilir : </a:t>
            </a:r>
            <a:r>
              <a:rPr lang="tr-TR" err="1">
                <a:ea typeface="Calibri"/>
                <a:cs typeface="Calibri"/>
              </a:rPr>
              <a:t>number</a:t>
            </a:r>
          </a:p>
          <a:p>
            <a:r>
              <a:rPr lang="tr-TR">
                <a:ea typeface="Calibri"/>
                <a:cs typeface="Calibri"/>
              </a:rPr>
              <a:t>Doğduğun yer</a:t>
            </a:r>
          </a:p>
          <a:p>
            <a:r>
              <a:rPr lang="tr-TR">
                <a:ea typeface="Calibri"/>
                <a:cs typeface="Calibri"/>
              </a:rPr>
              <a:t>Maaş</a:t>
            </a:r>
          </a:p>
          <a:p>
            <a:r>
              <a:rPr lang="tr-TR" err="1">
                <a:ea typeface="Calibri"/>
                <a:cs typeface="Calibri"/>
              </a:rPr>
              <a:t>Company</a:t>
            </a:r>
            <a:endParaRPr lang="tr-TR">
              <a:ea typeface="Calibri"/>
              <a:cs typeface="Calibri"/>
            </a:endParaRPr>
          </a:p>
          <a:p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441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66B40E-9D7D-1C0D-A373-FEFCA8E3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Read data: SELECT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7DB90F-A632-612B-3DE2-33AD00D2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tr-TR">
                <a:ea typeface="+mn-lt"/>
                <a:cs typeface="+mn-lt"/>
              </a:rPr>
              <a:t>SELECT * FROM &lt;</a:t>
            </a:r>
            <a:r>
              <a:rPr lang="tr-TR" err="1">
                <a:ea typeface="+mn-lt"/>
                <a:cs typeface="+mn-lt"/>
              </a:rPr>
              <a:t>tablo_adı</a:t>
            </a:r>
            <a:r>
              <a:rPr lang="tr-TR">
                <a:ea typeface="+mn-lt"/>
                <a:cs typeface="+mn-lt"/>
              </a:rPr>
              <a:t>&gt;;</a:t>
            </a:r>
            <a:endParaRPr lang="tr-TR">
              <a:cs typeface="Calibri" panose="020F0502020204030204"/>
            </a:endParaRPr>
          </a:p>
          <a:p>
            <a:pPr marL="457200" indent="-457200"/>
            <a:endParaRPr lang="tr-TR">
              <a:cs typeface="Calibri" panose="020F0502020204030204"/>
            </a:endParaRPr>
          </a:p>
          <a:p>
            <a:pPr marL="457200" indent="-457200"/>
            <a:r>
              <a:rPr lang="tr-TR">
                <a:cs typeface="Calibri" panose="020F0502020204030204"/>
              </a:rPr>
              <a:t>*: </a:t>
            </a:r>
          </a:p>
          <a:p>
            <a:pPr marL="457200" indent="-457200"/>
            <a:endParaRPr lang="tr-TR">
              <a:cs typeface="Calibri" panose="020F0502020204030204"/>
            </a:endParaRPr>
          </a:p>
          <a:p>
            <a:pPr marL="457200" indent="-457200"/>
            <a:r>
              <a:rPr lang="tr-TR">
                <a:cs typeface="Calibri" panose="020F0502020204030204"/>
              </a:rPr>
              <a:t>SELECT </a:t>
            </a:r>
            <a:r>
              <a:rPr lang="tr-TR" err="1">
                <a:cs typeface="Calibri"/>
              </a:rPr>
              <a:t>first_name</a:t>
            </a:r>
            <a:r>
              <a:rPr lang="tr-TR">
                <a:cs typeface="Calibri"/>
              </a:rPr>
              <a:t>, </a:t>
            </a:r>
            <a:r>
              <a:rPr lang="tr-TR" err="1">
                <a:cs typeface="Calibri"/>
              </a:rPr>
              <a:t>last_name</a:t>
            </a:r>
            <a:r>
              <a:rPr lang="tr-TR">
                <a:cs typeface="Calibri"/>
              </a:rPr>
              <a:t> FROM </a:t>
            </a:r>
            <a:r>
              <a:rPr lang="tr-TR" err="1">
                <a:cs typeface="Calibri"/>
              </a:rPr>
              <a:t>person</a:t>
            </a: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50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165584-4204-E1BB-19A0-98095EFA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 Yönetim Sistemleri (DBMS)</a:t>
            </a:r>
            <a:endParaRPr lang="tr-TR"/>
          </a:p>
        </p:txBody>
      </p:sp>
      <p:pic>
        <p:nvPicPr>
          <p:cNvPr id="8" name="Resim 8">
            <a:extLst>
              <a:ext uri="{FF2B5EF4-FFF2-40B4-BE49-F238E27FC236}">
                <a16:creationId xmlns:a16="http://schemas.microsoft.com/office/drawing/2014/main" id="{701AA27C-505E-3563-A169-B9B8F4DF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20" y="1690158"/>
            <a:ext cx="6370359" cy="4351338"/>
          </a:xfrm>
        </p:spPr>
      </p:pic>
    </p:spTree>
    <p:extLst>
      <p:ext uri="{BB962C8B-B14F-4D97-AF65-F5344CB8AC3E}">
        <p14:creationId xmlns:p14="http://schemas.microsoft.com/office/powerpoint/2010/main" val="4126991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C633CF-BA24-498F-BDA6-E8CDA12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WHERE: 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17353B-38D2-B245-BF29-42B92628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Sonuçları daraltmak için kullanılan yapıdır. </a:t>
            </a:r>
          </a:p>
          <a:p>
            <a:r>
              <a:rPr lang="tr-TR">
                <a:cs typeface="Calibri"/>
              </a:rPr>
              <a:t>Javadaki </a:t>
            </a:r>
            <a:r>
              <a:rPr lang="tr-TR" err="1">
                <a:cs typeface="Calibri"/>
              </a:rPr>
              <a:t>if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lere</a:t>
            </a:r>
            <a:r>
              <a:rPr lang="tr-TR">
                <a:cs typeface="Calibri"/>
              </a:rPr>
              <a:t> benzetilebilir.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1"/>
                </a:solidFill>
                <a:ea typeface="+mn-lt"/>
                <a:cs typeface="+mn-lt"/>
              </a:rPr>
              <a:t>SELECT </a:t>
            </a:r>
            <a:r>
              <a:rPr lang="tr-TR" i="1">
                <a:ea typeface="+mn-lt"/>
                <a:cs typeface="+mn-lt"/>
              </a:rPr>
              <a:t>column1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column2, ...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1"/>
                </a:solidFill>
                <a:ea typeface="+mn-lt"/>
                <a:cs typeface="+mn-lt"/>
              </a:rPr>
              <a:t>FROM </a:t>
            </a:r>
            <a:r>
              <a:rPr lang="tr-TR" i="1" err="1">
                <a:ea typeface="+mn-lt"/>
                <a:cs typeface="+mn-lt"/>
              </a:rPr>
              <a:t>table_name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1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condition</a:t>
            </a:r>
            <a:r>
              <a:rPr lang="tr-TR">
                <a:ea typeface="+mn-lt"/>
                <a:cs typeface="+mn-lt"/>
              </a:rPr>
              <a:t>; </a:t>
            </a:r>
          </a:p>
          <a:p>
            <a:endParaRPr lang="tr-TR">
              <a:ea typeface="+mn-lt"/>
              <a:cs typeface="+mn-lt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</a:t>
            </a:r>
            <a:r>
              <a:rPr lang="tr-TR">
                <a:ea typeface="+mn-lt"/>
                <a:cs typeface="+mn-lt"/>
              </a:rPr>
              <a:t> 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&lt; 22;</a:t>
            </a: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</a:t>
            </a:r>
            <a:r>
              <a:rPr lang="tr-TR">
                <a:ea typeface="+mn-lt"/>
                <a:cs typeface="+mn-lt"/>
              </a:rPr>
              <a:t> 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= '</a:t>
            </a:r>
            <a:r>
              <a:rPr lang="tr-TR" err="1">
                <a:ea typeface="+mn-lt"/>
                <a:cs typeface="+mn-lt"/>
              </a:rPr>
              <a:t>Abby</a:t>
            </a:r>
            <a:r>
              <a:rPr lang="tr-TR">
                <a:ea typeface="+mn-lt"/>
                <a:cs typeface="+mn-lt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60631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C58A90-18A2-4688-2405-2AD03EE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AS (</a:t>
            </a:r>
            <a:r>
              <a:rPr lang="tr-TR" err="1">
                <a:cs typeface="Calibri Light"/>
              </a:rPr>
              <a:t>Alias</a:t>
            </a:r>
            <a:r>
              <a:rPr lang="tr-TR">
                <a:cs typeface="Calibri Light"/>
              </a:rPr>
              <a:t>):  takma ad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CD0FFA-5647-1DA1-B84B-4DC0BEA44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Kolon adını kısaltabilir ve daha kolay anlaşılabilir bir geçici ad olarak atayabiliriz.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cs typeface="Calibri"/>
              </a:rPr>
              <a:t>SELECT </a:t>
            </a:r>
            <a:r>
              <a:rPr lang="tr-TR" err="1">
                <a:cs typeface="Calibri"/>
              </a:rPr>
              <a:t>first_name</a:t>
            </a:r>
            <a:r>
              <a:rPr lang="tr-TR">
                <a:cs typeface="Calibri"/>
              </a:rPr>
              <a:t> </a:t>
            </a:r>
            <a:r>
              <a:rPr lang="tr-TR">
                <a:solidFill>
                  <a:schemeClr val="accent2"/>
                </a:solidFill>
                <a:cs typeface="Calibri"/>
              </a:rPr>
              <a:t>AS </a:t>
            </a:r>
            <a:r>
              <a:rPr lang="tr-TR">
                <a:cs typeface="Calibri"/>
              </a:rPr>
              <a:t>isim </a:t>
            </a:r>
            <a:r>
              <a:rPr lang="tr-TR">
                <a:solidFill>
                  <a:schemeClr val="accent2"/>
                </a:solidFill>
                <a:cs typeface="Calibri"/>
              </a:rPr>
              <a:t>FROM </a:t>
            </a:r>
            <a:r>
              <a:rPr lang="tr-TR" err="1">
                <a:cs typeface="Calibri"/>
              </a:rPr>
              <a:t>person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387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ADA4F9-B797-141C-25E4-2C89DC72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UPDATE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AE8003-E6A3-6082-9975-8B345329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UPDATE </a:t>
            </a:r>
            <a:r>
              <a:rPr lang="tr-TR" i="1" err="1">
                <a:ea typeface="+mn-lt"/>
                <a:cs typeface="+mn-lt"/>
              </a:rPr>
              <a:t>table_name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SET </a:t>
            </a:r>
            <a:r>
              <a:rPr lang="tr-TR" i="1">
                <a:ea typeface="+mn-lt"/>
                <a:cs typeface="+mn-lt"/>
              </a:rPr>
              <a:t>column1 </a:t>
            </a:r>
            <a:r>
              <a:rPr lang="tr-TR">
                <a:ea typeface="+mn-lt"/>
                <a:cs typeface="+mn-lt"/>
              </a:rPr>
              <a:t>=</a:t>
            </a:r>
            <a:r>
              <a:rPr lang="tr-TR" i="1">
                <a:ea typeface="+mn-lt"/>
                <a:cs typeface="+mn-lt"/>
              </a:rPr>
              <a:t> value1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column2 </a:t>
            </a:r>
            <a:r>
              <a:rPr lang="tr-TR">
                <a:ea typeface="+mn-lt"/>
                <a:cs typeface="+mn-lt"/>
              </a:rPr>
              <a:t>=</a:t>
            </a:r>
            <a:r>
              <a:rPr lang="tr-TR" i="1">
                <a:ea typeface="+mn-lt"/>
                <a:cs typeface="+mn-lt"/>
              </a:rPr>
              <a:t> value2</a:t>
            </a:r>
            <a:r>
              <a:rPr lang="tr-TR">
                <a:ea typeface="+mn-lt"/>
                <a:cs typeface="+mn-lt"/>
              </a:rPr>
              <a:t>, ...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condition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UPDATE </a:t>
            </a:r>
            <a:r>
              <a:rPr lang="tr-TR" i="1" err="1">
                <a:ea typeface="+mn-lt"/>
                <a:cs typeface="+mn-lt"/>
              </a:rPr>
              <a:t>person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SET </a:t>
            </a:r>
            <a:r>
              <a:rPr lang="tr-TR" i="1" err="1">
                <a:ea typeface="+mn-lt"/>
                <a:cs typeface="+mn-lt"/>
              </a:rPr>
              <a:t>first_name</a:t>
            </a:r>
            <a:r>
              <a:rPr lang="tr-TR" i="1">
                <a:ea typeface="+mn-lt"/>
                <a:cs typeface="+mn-lt"/>
              </a:rPr>
              <a:t> = '</a:t>
            </a:r>
            <a:r>
              <a:rPr lang="tr-TR" i="1" err="1">
                <a:ea typeface="+mn-lt"/>
                <a:cs typeface="+mn-lt"/>
              </a:rPr>
              <a:t>oguzcan</a:t>
            </a:r>
            <a:r>
              <a:rPr lang="tr-TR" i="1">
                <a:ea typeface="+mn-lt"/>
                <a:cs typeface="+mn-lt"/>
              </a:rPr>
              <a:t>'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first_name</a:t>
            </a:r>
            <a:r>
              <a:rPr lang="tr-TR" i="1">
                <a:ea typeface="+mn-lt"/>
                <a:cs typeface="+mn-lt"/>
              </a:rPr>
              <a:t>='</a:t>
            </a:r>
            <a:r>
              <a:rPr lang="tr-TR" i="1" err="1">
                <a:ea typeface="+mn-lt"/>
                <a:cs typeface="+mn-lt"/>
              </a:rPr>
              <a:t>Abby</a:t>
            </a:r>
            <a:r>
              <a:rPr lang="tr-TR" i="1">
                <a:ea typeface="+mn-lt"/>
                <a:cs typeface="+mn-lt"/>
              </a:rPr>
              <a:t>'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Update etmeden önce bir </a:t>
            </a:r>
            <a:r>
              <a:rPr lang="tr-TR" err="1">
                <a:cs typeface="Calibri"/>
              </a:rPr>
              <a:t>select</a:t>
            </a:r>
            <a:r>
              <a:rPr lang="tr-TR">
                <a:cs typeface="Calibri"/>
              </a:rPr>
              <a:t> sorgusuyla bakmak iyi olur.</a:t>
            </a:r>
          </a:p>
        </p:txBody>
      </p:sp>
    </p:spTree>
    <p:extLst>
      <p:ext uri="{BB962C8B-B14F-4D97-AF65-F5344CB8AC3E}">
        <p14:creationId xmlns:p14="http://schemas.microsoft.com/office/powerpoint/2010/main" val="3345762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A87EA6-4776-737D-0E78-A88F5F01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5: Update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F5F0D1-036D-23EB-5C0A-7E5A7AD1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Id</a:t>
            </a:r>
            <a:r>
              <a:rPr lang="tr-TR">
                <a:cs typeface="Calibri"/>
              </a:rPr>
              <a:t> si 1 olan kişiyi kendi bilgilerin olarak güncelleyin.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D43617B-C1E1-C964-4D1E-ED5651012E9C}"/>
              </a:ext>
            </a:extLst>
          </p:cNvPr>
          <p:cNvSpPr txBox="1"/>
          <p:nvPr/>
        </p:nvSpPr>
        <p:spPr>
          <a:xfrm>
            <a:off x="5899888" y="359142"/>
            <a:ext cx="56789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>
                <a:solidFill>
                  <a:srgbClr val="ED7D31"/>
                </a:solidFill>
                <a:cs typeface="Calibri"/>
              </a:rPr>
              <a:t>UPDATE </a:t>
            </a:r>
            <a:r>
              <a:rPr lang="tr-TR" sz="2400" i="1" err="1">
                <a:cs typeface="Calibri"/>
              </a:rPr>
              <a:t>table_name</a:t>
            </a:r>
            <a:r>
              <a:rPr lang="tr-TR" sz="2400">
                <a:cs typeface="Calibri"/>
              </a:rPr>
              <a:t>​</a:t>
            </a:r>
            <a:br>
              <a:rPr lang="tr-TR" sz="2400">
                <a:cs typeface="Calibri"/>
              </a:rPr>
            </a:br>
            <a:r>
              <a:rPr lang="tr-TR" sz="2400">
                <a:solidFill>
                  <a:srgbClr val="ED7D31"/>
                </a:solidFill>
                <a:cs typeface="Calibri"/>
              </a:rPr>
              <a:t>SET </a:t>
            </a:r>
            <a:r>
              <a:rPr lang="tr-TR" sz="2400" i="1">
                <a:cs typeface="Calibri"/>
              </a:rPr>
              <a:t>column1 </a:t>
            </a:r>
            <a:r>
              <a:rPr lang="tr-TR" sz="2400">
                <a:cs typeface="Calibri"/>
              </a:rPr>
              <a:t>=</a:t>
            </a:r>
            <a:r>
              <a:rPr lang="tr-TR" sz="2400" i="1">
                <a:cs typeface="Calibri"/>
              </a:rPr>
              <a:t> value1</a:t>
            </a:r>
            <a:r>
              <a:rPr lang="tr-TR" sz="2400">
                <a:cs typeface="Calibri"/>
              </a:rPr>
              <a:t>,</a:t>
            </a:r>
            <a:r>
              <a:rPr lang="tr-TR" sz="2400" i="1">
                <a:cs typeface="Calibri"/>
              </a:rPr>
              <a:t> column2 </a:t>
            </a:r>
            <a:r>
              <a:rPr lang="tr-TR" sz="2400">
                <a:cs typeface="Calibri"/>
              </a:rPr>
              <a:t>=</a:t>
            </a:r>
            <a:r>
              <a:rPr lang="tr-TR" sz="2400" i="1">
                <a:cs typeface="Calibri"/>
              </a:rPr>
              <a:t> value2</a:t>
            </a:r>
            <a:r>
              <a:rPr lang="tr-TR" sz="2400">
                <a:cs typeface="Calibri"/>
              </a:rPr>
              <a:t>, ...​</a:t>
            </a:r>
            <a:br>
              <a:rPr lang="tr-TR" sz="2400">
                <a:cs typeface="Calibri"/>
              </a:rPr>
            </a:br>
            <a:r>
              <a:rPr lang="tr-TR" sz="2400">
                <a:solidFill>
                  <a:srgbClr val="ED7D31"/>
                </a:solidFill>
                <a:cs typeface="Calibri"/>
              </a:rPr>
              <a:t>WHERE </a:t>
            </a:r>
            <a:r>
              <a:rPr lang="tr-TR" sz="2400" i="1" err="1">
                <a:cs typeface="Calibri"/>
              </a:rPr>
              <a:t>condition</a:t>
            </a:r>
            <a:r>
              <a:rPr lang="tr-TR" sz="2400">
                <a:cs typeface="Calibri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3404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A87EA6-4776-737D-0E78-A88F5F01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Örnek 5: Update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F5F0D1-036D-23EB-5C0A-7E5A7AD1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Id</a:t>
            </a:r>
            <a:r>
              <a:rPr lang="tr-TR">
                <a:cs typeface="Calibri"/>
              </a:rPr>
              <a:t> si 1 olan kişiyi kendi bilgilerin olarak güncelleyin.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CDFD728-EDA7-A0D0-C675-72ACD86ADEC5}"/>
              </a:ext>
            </a:extLst>
          </p:cNvPr>
          <p:cNvSpPr txBox="1"/>
          <p:nvPr/>
        </p:nvSpPr>
        <p:spPr>
          <a:xfrm>
            <a:off x="471377" y="5025656"/>
            <a:ext cx="112492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C7832"/>
                </a:solidFill>
              </a:rPr>
              <a:t>UPDATE </a:t>
            </a:r>
            <a:r>
              <a:rPr lang="en-US" sz="2000"/>
              <a:t>person</a:t>
            </a:r>
            <a:br>
              <a:rPr lang="en-US" sz="2000"/>
            </a:br>
            <a:r>
              <a:rPr lang="en-US" sz="2000">
                <a:solidFill>
                  <a:srgbClr val="CC7832"/>
                </a:solidFill>
              </a:rPr>
              <a:t>SET </a:t>
            </a:r>
            <a:r>
              <a:rPr lang="en-US" sz="2000" err="1">
                <a:solidFill>
                  <a:srgbClr val="9876AA"/>
                </a:solidFill>
              </a:rPr>
              <a:t>first_name</a:t>
            </a:r>
            <a:r>
              <a:rPr lang="en-US" sz="2000"/>
              <a:t>= </a:t>
            </a:r>
            <a:r>
              <a:rPr lang="en-US" sz="2000">
                <a:solidFill>
                  <a:srgbClr val="6A8759"/>
                </a:solidFill>
              </a:rPr>
              <a:t>'</a:t>
            </a:r>
            <a:r>
              <a:rPr lang="en-US" sz="2000" err="1">
                <a:solidFill>
                  <a:srgbClr val="6A8759"/>
                </a:solidFill>
              </a:rPr>
              <a:t>Oguzcan</a:t>
            </a:r>
            <a:r>
              <a:rPr lang="en-US" sz="2000">
                <a:solidFill>
                  <a:srgbClr val="6A8759"/>
                </a:solidFill>
              </a:rPr>
              <a:t>'</a:t>
            </a:r>
            <a:r>
              <a:rPr lang="en-US" sz="2000">
                <a:solidFill>
                  <a:srgbClr val="CC7832"/>
                </a:solidFill>
              </a:rPr>
              <a:t>, </a:t>
            </a:r>
            <a:r>
              <a:rPr lang="en-US" sz="2000" err="1">
                <a:solidFill>
                  <a:srgbClr val="9876AA"/>
                </a:solidFill>
              </a:rPr>
              <a:t>last_name</a:t>
            </a:r>
            <a:r>
              <a:rPr lang="en-US" sz="2000"/>
              <a:t>= </a:t>
            </a:r>
            <a:r>
              <a:rPr lang="en-US" sz="2000">
                <a:solidFill>
                  <a:srgbClr val="6A8759"/>
                </a:solidFill>
              </a:rPr>
              <a:t>'</a:t>
            </a:r>
            <a:r>
              <a:rPr lang="en-US" sz="2000" err="1">
                <a:solidFill>
                  <a:srgbClr val="6A8759"/>
                </a:solidFill>
              </a:rPr>
              <a:t>bicer</a:t>
            </a:r>
            <a:r>
              <a:rPr lang="en-US" sz="2000">
                <a:solidFill>
                  <a:srgbClr val="6A8759"/>
                </a:solidFill>
              </a:rPr>
              <a:t>'</a:t>
            </a:r>
            <a:r>
              <a:rPr lang="en-US" sz="2000">
                <a:solidFill>
                  <a:srgbClr val="CC7832"/>
                </a:solidFill>
              </a:rPr>
              <a:t>, </a:t>
            </a:r>
            <a:r>
              <a:rPr lang="en-US" sz="2000">
                <a:solidFill>
                  <a:srgbClr val="9876AA"/>
                </a:solidFill>
              </a:rPr>
              <a:t>email</a:t>
            </a:r>
            <a:r>
              <a:rPr lang="en-US" sz="2000"/>
              <a:t>=</a:t>
            </a:r>
            <a:r>
              <a:rPr lang="en-US" sz="2000">
                <a:solidFill>
                  <a:srgbClr val="6A8759"/>
                </a:solidFill>
              </a:rPr>
              <a:t>'oguzcanbicer96@gmail.com'</a:t>
            </a:r>
            <a:r>
              <a:rPr lang="en-US" sz="2000">
                <a:solidFill>
                  <a:srgbClr val="CC7832"/>
                </a:solidFill>
              </a:rPr>
              <a:t>, </a:t>
            </a:r>
            <a:r>
              <a:rPr lang="en-US" sz="2000">
                <a:solidFill>
                  <a:srgbClr val="9876AA"/>
                </a:solidFill>
              </a:rPr>
              <a:t>gender</a:t>
            </a:r>
            <a:r>
              <a:rPr lang="en-US" sz="2000"/>
              <a:t>=</a:t>
            </a:r>
            <a:r>
              <a:rPr lang="en-US" sz="2000">
                <a:solidFill>
                  <a:srgbClr val="6A8759"/>
                </a:solidFill>
              </a:rPr>
              <a:t>'Male'</a:t>
            </a:r>
            <a:r>
              <a:rPr lang="en-US" sz="2000">
                <a:solidFill>
                  <a:srgbClr val="CC7832"/>
                </a:solidFill>
              </a:rPr>
              <a:t>, </a:t>
            </a:r>
            <a:r>
              <a:rPr lang="en-US" sz="2000">
                <a:solidFill>
                  <a:srgbClr val="9876AA"/>
                </a:solidFill>
              </a:rPr>
              <a:t>age</a:t>
            </a:r>
            <a:r>
              <a:rPr lang="en-US" sz="2000"/>
              <a:t>=</a:t>
            </a:r>
            <a:r>
              <a:rPr lang="en-US" sz="2000">
                <a:solidFill>
                  <a:srgbClr val="6897BB"/>
                </a:solidFill>
              </a:rPr>
              <a:t>26</a:t>
            </a:r>
            <a:br>
              <a:rPr lang="en-US" sz="2000"/>
            </a:br>
            <a:r>
              <a:rPr lang="en-US" sz="2000">
                <a:solidFill>
                  <a:srgbClr val="CC7832"/>
                </a:solidFill>
              </a:rPr>
              <a:t>WHERE </a:t>
            </a:r>
            <a:r>
              <a:rPr lang="en-US" sz="2000">
                <a:solidFill>
                  <a:srgbClr val="9876AA"/>
                </a:solidFill>
              </a:rPr>
              <a:t>id </a:t>
            </a:r>
            <a:r>
              <a:rPr lang="en-US" sz="2000"/>
              <a:t>= </a:t>
            </a:r>
            <a:r>
              <a:rPr lang="en-US" sz="2000">
                <a:solidFill>
                  <a:srgbClr val="6897BB"/>
                </a:solidFill>
              </a:rPr>
              <a:t>1</a:t>
            </a:r>
            <a:r>
              <a:rPr lang="en-US" sz="2000">
                <a:solidFill>
                  <a:srgbClr val="CC7832"/>
                </a:solidFill>
              </a:rPr>
              <a:t>;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39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333BF9-3DEA-EBCE-50A9-42940F04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DELETE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0FD8C2-71DB-C049-5C2B-FA1C3B76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DELETE FROM </a:t>
            </a:r>
            <a:r>
              <a:rPr lang="tr-TR" i="1" err="1">
                <a:ea typeface="+mn-lt"/>
                <a:cs typeface="+mn-lt"/>
              </a:rPr>
              <a:t>table_name</a:t>
            </a: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condition</a:t>
            </a:r>
            <a:r>
              <a:rPr lang="tr-TR">
                <a:ea typeface="+mn-lt"/>
                <a:cs typeface="+mn-lt"/>
              </a:rPr>
              <a:t>; </a:t>
            </a:r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  <a:p>
            <a:endParaRPr lang="tr-TR">
              <a:solidFill>
                <a:schemeClr val="accent2"/>
              </a:solidFill>
              <a:ea typeface="+mn-lt"/>
              <a:cs typeface="+mn-lt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DELETE 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>
                <a:ea typeface="+mn-lt"/>
                <a:cs typeface="+mn-lt"/>
              </a:rPr>
              <a:t>id= 2;</a:t>
            </a:r>
            <a:br>
              <a:rPr lang="tr-TR">
                <a:ea typeface="+mn-lt"/>
                <a:cs typeface="+mn-lt"/>
              </a:rPr>
            </a:br>
            <a:endParaRPr lang="tr-TR">
              <a:ea typeface="+mn-lt"/>
              <a:cs typeface="+mn-lt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DELETE 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>
                <a:ea typeface="+mn-lt"/>
                <a:cs typeface="+mn-lt"/>
              </a:rPr>
              <a:t>id &lt;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;</a:t>
            </a:r>
            <a:br>
              <a:rPr lang="tr-TR">
                <a:ea typeface="+mn-lt"/>
                <a:cs typeface="+mn-lt"/>
              </a:rPr>
            </a:br>
            <a:endParaRPr lang="tr-TR">
              <a:ea typeface="+mn-lt"/>
              <a:cs typeface="+mn-lt"/>
            </a:endParaRPr>
          </a:p>
          <a:p>
            <a:r>
              <a:rPr lang="tr-TR">
                <a:ea typeface="+mn-lt"/>
                <a:cs typeface="+mn-lt"/>
              </a:rPr>
              <a:t>IS NULL</a:t>
            </a:r>
          </a:p>
        </p:txBody>
      </p:sp>
    </p:spTree>
    <p:extLst>
      <p:ext uri="{BB962C8B-B14F-4D97-AF65-F5344CB8AC3E}">
        <p14:creationId xmlns:p14="http://schemas.microsoft.com/office/powerpoint/2010/main" val="930273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6 : </a:t>
            </a:r>
            <a:r>
              <a:rPr lang="tr-TR" sz="5400" err="1">
                <a:cs typeface="Calibri Light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48255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926799-7E04-8856-9CF3-102355AE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CHAR_LENGTH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D12846-A990-D7F2-1071-BC84C734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Karakter uzunluğunu dönecektir.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pPr marL="285750" indent="-285750">
              <a:spcBef>
                <a:spcPct val="0"/>
              </a:spcBef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CHAR_LENGTH</a:t>
            </a:r>
            <a:r>
              <a:rPr lang="tr-TR">
                <a:ea typeface="+mn-lt"/>
                <a:cs typeface="+mn-lt"/>
              </a:rPr>
              <a:t>('</a:t>
            </a:r>
            <a:r>
              <a:rPr lang="tr-TR" err="1">
                <a:ea typeface="+mn-lt"/>
                <a:cs typeface="+mn-lt"/>
              </a:rPr>
              <a:t>Hello</a:t>
            </a:r>
            <a:r>
              <a:rPr lang="tr-TR">
                <a:ea typeface="+mn-lt"/>
                <a:cs typeface="+mn-lt"/>
              </a:rPr>
              <a:t> World');</a:t>
            </a:r>
          </a:p>
          <a:p>
            <a:pPr marL="285750" indent="-285750">
              <a:spcBef>
                <a:spcPct val="0"/>
              </a:spcBef>
            </a:pPr>
            <a:endParaRPr lang="tr-TR">
              <a:cs typeface="Calibri"/>
            </a:endParaRPr>
          </a:p>
          <a:p>
            <a:pPr marL="285750" indent="-285750">
              <a:spcBef>
                <a:spcPct val="0"/>
              </a:spcBef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CHAR_LENGTH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endParaRPr lang="tr-T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05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515D46-D16B-9A6C-5813-9959AF8D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UPPER / LOWER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89F6F3-4B0D-EC65-466E-22FA1669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Büyük ve küçük yazdırmak için kullanılıyor</a:t>
            </a:r>
            <a:endParaRPr lang="tr-TR"/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UPPER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endParaRPr lang="tr-T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877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7 : </a:t>
            </a:r>
            <a:r>
              <a:rPr lang="tr-TR" sz="5400" err="1">
                <a:cs typeface="Calibri Light"/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3858731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BA7FDD-CB54-4F3F-7ACD-044651E6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Database Nedir?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A4EC74-2C58-9FC9-0FAF-386B48D5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Erişilebilir arayüze sahip, bilgisayar sisteminde elektronik olarak depolanan yapılandırılmış bilgi kümesidir.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2 ye ayrılır: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İlişkisel</a:t>
            </a:r>
          </a:p>
          <a:p>
            <a:pPr marL="514350" indent="-514350">
              <a:buAutoNum type="arabicPeriod"/>
            </a:pPr>
            <a:r>
              <a:rPr lang="tr-TR">
                <a:cs typeface="Calibri"/>
              </a:rPr>
              <a:t>İlişkisel olmayan</a:t>
            </a:r>
          </a:p>
        </p:txBody>
      </p:sp>
    </p:spTree>
    <p:extLst>
      <p:ext uri="{BB962C8B-B14F-4D97-AF65-F5344CB8AC3E}">
        <p14:creationId xmlns:p14="http://schemas.microsoft.com/office/powerpoint/2010/main" val="1309977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CFAC37-7EC3-EC33-1941-CF957D22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/>
                <a:cs typeface="Calibri Light"/>
              </a:rPr>
              <a:t>DISTINCT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F1D893-E897-F824-9730-415C6D9F4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Calibri"/>
                <a:cs typeface="Calibri"/>
              </a:rPr>
              <a:t>Aynı kayıtları sadece 1 kere gösterecek. </a:t>
            </a:r>
          </a:p>
          <a:p>
            <a:r>
              <a:rPr lang="tr-TR" err="1">
                <a:ea typeface="Calibri"/>
                <a:cs typeface="Calibri"/>
              </a:rPr>
              <a:t>Unique</a:t>
            </a:r>
            <a:r>
              <a:rPr lang="tr-TR">
                <a:ea typeface="Calibri"/>
                <a:cs typeface="Calibri"/>
              </a:rPr>
              <a:t> </a:t>
            </a:r>
            <a:r>
              <a:rPr lang="tr-TR" err="1">
                <a:ea typeface="Calibri"/>
                <a:cs typeface="Calibri"/>
              </a:rPr>
              <a:t>search</a:t>
            </a:r>
            <a:endParaRPr lang="tr-TR">
              <a:ea typeface="Calibri"/>
              <a:cs typeface="Calibri"/>
            </a:endParaRPr>
          </a:p>
          <a:p>
            <a:endParaRPr lang="tr-TR">
              <a:ea typeface="Calibri"/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DISTINCT </a:t>
            </a:r>
            <a:r>
              <a:rPr lang="tr-TR" i="1">
                <a:ea typeface="+mn-lt"/>
                <a:cs typeface="+mn-lt"/>
              </a:rPr>
              <a:t>column1</a:t>
            </a:r>
            <a:r>
              <a:rPr lang="tr-TR">
                <a:ea typeface="+mn-lt"/>
                <a:cs typeface="+mn-lt"/>
              </a:rPr>
              <a:t>,</a:t>
            </a:r>
            <a:r>
              <a:rPr lang="tr-TR" i="1">
                <a:ea typeface="+mn-lt"/>
                <a:cs typeface="+mn-lt"/>
              </a:rPr>
              <a:t> column2, ...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i="1" err="1">
                <a:ea typeface="+mn-lt"/>
                <a:cs typeface="+mn-lt"/>
              </a:rPr>
              <a:t>table_name</a:t>
            </a:r>
            <a:r>
              <a:rPr lang="tr-TR">
                <a:ea typeface="+mn-lt"/>
                <a:cs typeface="+mn-lt"/>
              </a:rPr>
              <a:t>; </a:t>
            </a:r>
          </a:p>
          <a:p>
            <a:endParaRPr lang="tr-TR">
              <a:ea typeface="Calibri"/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DISTINCT </a:t>
            </a:r>
            <a:r>
              <a:rPr lang="tr-TR" err="1">
                <a:ea typeface="+mn-lt"/>
                <a:cs typeface="+mn-lt"/>
              </a:rPr>
              <a:t>gender</a:t>
            </a:r>
            <a:r>
              <a:rPr lang="tr-TR">
                <a:ea typeface="+mn-lt"/>
                <a:cs typeface="+mn-lt"/>
              </a:rPr>
              <a:t> 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DISTINCT </a:t>
            </a:r>
            <a:r>
              <a:rPr lang="tr-TR" err="1">
                <a:ea typeface="+mn-lt"/>
                <a:cs typeface="+mn-lt"/>
              </a:rPr>
              <a:t>gender</a:t>
            </a:r>
            <a:r>
              <a:rPr lang="tr-TR">
                <a:ea typeface="+mn-lt"/>
                <a:cs typeface="+mn-lt"/>
              </a:rPr>
              <a:t>, 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 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;</a:t>
            </a:r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136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4E46AE-BBAB-1F68-A4C2-CBEB3CC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/>
                <a:cs typeface="Calibri Light"/>
              </a:rPr>
              <a:t>ORDER BY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9C16A9-7F14-EDFF-F373-841E352BB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Calibri"/>
                <a:cs typeface="Calibri"/>
              </a:rPr>
              <a:t>Gelen sonuçları sıralamak için kullanıyoruz.</a:t>
            </a:r>
          </a:p>
          <a:p>
            <a:r>
              <a:rPr lang="tr-TR" err="1">
                <a:solidFill>
                  <a:srgbClr val="000000"/>
                </a:solidFill>
                <a:ea typeface="+mn-lt"/>
                <a:cs typeface="+mn-lt"/>
              </a:rPr>
              <a:t>Default</a:t>
            </a:r>
            <a:r>
              <a:rPr lang="tr-TR">
                <a:solidFill>
                  <a:srgbClr val="000000"/>
                </a:solidFill>
                <a:ea typeface="+mn-lt"/>
                <a:cs typeface="+mn-lt"/>
              </a:rPr>
              <a:t> olarak ASC olarak geliyor</a:t>
            </a:r>
          </a:p>
          <a:p>
            <a:endParaRPr lang="tr-T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endParaRPr lang="tr-TR" err="1">
              <a:ea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DESC</a:t>
            </a: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first_name</a:t>
            </a:r>
            <a:endParaRPr lang="tr-TR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5393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54B237-62F9-2EBD-1E1C-28DFA735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/>
                <a:cs typeface="Calibri Light"/>
              </a:rPr>
              <a:t>LIMIT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1D3A53-9F56-D3F6-A679-34C051A24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Calibri"/>
                <a:cs typeface="Calibri"/>
              </a:rPr>
              <a:t>Kaç tane sonuç getireceğini ayarlıyoruz.</a:t>
            </a: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 err="1">
                <a:ea typeface="+mn-lt"/>
                <a:cs typeface="+mn-lt"/>
              </a:rPr>
              <a:t>column_name</a:t>
            </a:r>
            <a:r>
              <a:rPr lang="tr-TR" i="1">
                <a:ea typeface="+mn-lt"/>
                <a:cs typeface="+mn-lt"/>
              </a:rPr>
              <a:t>(s)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i="1" err="1">
                <a:ea typeface="+mn-lt"/>
                <a:cs typeface="+mn-lt"/>
              </a:rPr>
              <a:t>table_name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LIMIT </a:t>
            </a:r>
            <a:r>
              <a:rPr lang="tr-TR" i="1" err="1">
                <a:ea typeface="+mn-lt"/>
                <a:cs typeface="+mn-lt"/>
              </a:rPr>
              <a:t>number</a:t>
            </a:r>
            <a:r>
              <a:rPr lang="tr-TR">
                <a:ea typeface="+mn-lt"/>
                <a:cs typeface="+mn-lt"/>
              </a:rPr>
              <a:t>; </a:t>
            </a:r>
          </a:p>
          <a:p>
            <a:endParaRPr lang="tr-TR">
              <a:ea typeface="Calibri"/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DESC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LIMIT </a:t>
            </a:r>
            <a:r>
              <a:rPr lang="tr-TR">
                <a:ea typeface="+mn-lt"/>
                <a:cs typeface="+mn-lt"/>
              </a:rPr>
              <a:t>1;</a:t>
            </a:r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152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96883F-CC0C-5DBD-1E3E-DB21F9A6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/>
                <a:cs typeface="Calibri Light"/>
              </a:rPr>
              <a:t>LIKE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B0853B-7F31-211D-BAEE-8C8E5C15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Calibri"/>
                <a:cs typeface="Calibri"/>
              </a:rPr>
              <a:t>WHERE kullanmak bize kesin sonucu verir. </a:t>
            </a:r>
          </a:p>
          <a:p>
            <a:pPr marL="0" indent="0">
              <a:buNone/>
            </a:pPr>
            <a:r>
              <a:rPr lang="tr-TR">
                <a:ea typeface="Calibri"/>
                <a:cs typeface="Calibri"/>
              </a:rPr>
              <a:t>Ahmet </a:t>
            </a:r>
            <a:r>
              <a:rPr lang="tr-TR" err="1">
                <a:ea typeface="Calibri"/>
                <a:cs typeface="Calibri"/>
              </a:rPr>
              <a:t>isimine</a:t>
            </a:r>
            <a:r>
              <a:rPr lang="tr-TR">
                <a:ea typeface="Calibri"/>
                <a:cs typeface="Calibri"/>
              </a:rPr>
              <a:t> sahip kişiyi getir. </a:t>
            </a:r>
          </a:p>
          <a:p>
            <a:pPr marL="457200" indent="-457200"/>
            <a:endParaRPr lang="tr-TR">
              <a:ea typeface="Calibri"/>
              <a:cs typeface="Calibri"/>
            </a:endParaRPr>
          </a:p>
          <a:p>
            <a:pPr marL="457200" indent="-457200"/>
            <a:r>
              <a:rPr lang="tr-TR">
                <a:ea typeface="Calibri"/>
                <a:cs typeface="Calibri"/>
              </a:rPr>
              <a:t>Fakat </a:t>
            </a:r>
            <a:r>
              <a:rPr lang="tr-TR" err="1">
                <a:ea typeface="Calibri"/>
                <a:cs typeface="Calibri"/>
              </a:rPr>
              <a:t>like</a:t>
            </a:r>
            <a:r>
              <a:rPr lang="tr-TR">
                <a:ea typeface="Calibri"/>
                <a:cs typeface="Calibri"/>
              </a:rPr>
              <a:t> daha esnek bir aramayı bize sağlıyor.</a:t>
            </a:r>
          </a:p>
          <a:p>
            <a:pPr marL="0" indent="0">
              <a:buNone/>
            </a:pPr>
            <a:r>
              <a:rPr lang="tr-TR">
                <a:ea typeface="Calibri"/>
                <a:cs typeface="Calibri"/>
              </a:rPr>
              <a:t>A harfiyle başlayan kişileri getir gibi.</a:t>
            </a:r>
          </a:p>
          <a:p>
            <a:pPr marL="0" indent="0">
              <a:buNone/>
            </a:pPr>
            <a:endParaRPr lang="tr-TR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ea typeface="+mn-lt"/>
                <a:cs typeface="+mn-lt"/>
              </a:rPr>
              <a:t>column1, column2, ...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i="1" err="1">
                <a:ea typeface="+mn-lt"/>
                <a:cs typeface="+mn-lt"/>
              </a:rPr>
              <a:t>table_name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columnN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LIKE </a:t>
            </a:r>
            <a:r>
              <a:rPr lang="tr-TR" i="1" err="1">
                <a:ea typeface="+mn-lt"/>
                <a:cs typeface="+mn-lt"/>
              </a:rPr>
              <a:t>pattern</a:t>
            </a:r>
            <a:r>
              <a:rPr lang="tr-TR">
                <a:ea typeface="+mn-lt"/>
                <a:cs typeface="+mn-lt"/>
              </a:rPr>
              <a:t>; 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2367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F36D88-9855-8837-3C92-A9DFB7F2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Calibri Light"/>
                <a:cs typeface="Calibri Light"/>
              </a:rPr>
              <a:t>LIKE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2AEC1D-4E2C-C6C2-0903-AE5EDE17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LIKE </a:t>
            </a:r>
            <a:r>
              <a:rPr lang="tr-TR">
                <a:ea typeface="+mn-lt"/>
                <a:cs typeface="+mn-lt"/>
              </a:rPr>
              <a:t>'%</a:t>
            </a:r>
            <a:r>
              <a:rPr lang="tr-TR" err="1">
                <a:ea typeface="+mn-lt"/>
                <a:cs typeface="+mn-lt"/>
              </a:rPr>
              <a:t>end</a:t>
            </a:r>
            <a:r>
              <a:rPr lang="tr-TR">
                <a:ea typeface="+mn-lt"/>
                <a:cs typeface="+mn-lt"/>
              </a:rPr>
              <a:t>%'</a:t>
            </a:r>
          </a:p>
          <a:p>
            <a:endParaRPr lang="tr-TR">
              <a:ea typeface="Calibri" panose="020F0502020204030204"/>
              <a:cs typeface="Calibri" panose="020F0502020204030204"/>
            </a:endParaRPr>
          </a:p>
          <a:p>
            <a:r>
              <a:rPr lang="tr-TR">
                <a:ea typeface="Calibri" panose="020F0502020204030204"/>
                <a:cs typeface="Calibri" panose="020F0502020204030204"/>
              </a:rPr>
              <a:t>4 harfli</a:t>
            </a: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LIKE </a:t>
            </a:r>
            <a:r>
              <a:rPr lang="tr-TR">
                <a:ea typeface="+mn-lt"/>
                <a:cs typeface="+mn-lt"/>
              </a:rPr>
              <a:t>'____' </a:t>
            </a:r>
            <a:endParaRPr lang="tr-TR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770793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cs typeface="Calibri Light"/>
              </a:rPr>
              <a:t>Bölüm 8 : </a:t>
            </a:r>
            <a:r>
              <a:rPr lang="tr-TR" sz="5400" err="1">
                <a:cs typeface="Calibri Light"/>
              </a:rPr>
              <a:t>Aggregate</a:t>
            </a:r>
            <a:r>
              <a:rPr lang="tr-TR" sz="5400">
                <a:cs typeface="Calibri Light"/>
              </a:rPr>
              <a:t> F.</a:t>
            </a:r>
            <a:endParaRPr lang="tr-TR" sz="54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37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549124-191D-56A7-E7D0-76652A36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COUNT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4EDFB2-CA8E-93D4-A0B7-B690F6AB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COUNT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i="1" err="1">
                <a:ea typeface="+mn-lt"/>
                <a:cs typeface="+mn-lt"/>
              </a:rPr>
              <a:t>column_name</a:t>
            </a:r>
            <a:r>
              <a:rPr lang="tr-TR">
                <a:ea typeface="+mn-lt"/>
                <a:cs typeface="+mn-lt"/>
              </a:rPr>
              <a:t>)</a:t>
            </a:r>
            <a:br>
              <a:rPr lang="tr-TR">
                <a:ea typeface="+mn-lt"/>
                <a:cs typeface="+mn-lt"/>
              </a:rPr>
            </a:b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i="1" err="1">
                <a:ea typeface="+mn-lt"/>
                <a:cs typeface="+mn-lt"/>
              </a:rPr>
              <a:t>table_name</a:t>
            </a:r>
            <a:br>
              <a:rPr lang="tr-TR" i="1">
                <a:ea typeface="+mn-lt"/>
                <a:cs typeface="+mn-lt"/>
              </a:rPr>
            </a:br>
            <a:r>
              <a:rPr lang="tr-TR" i="1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i="1" err="1">
                <a:ea typeface="+mn-lt"/>
                <a:cs typeface="+mn-lt"/>
              </a:rPr>
              <a:t>condition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cs typeface="Calibri" panose="020F0502020204030204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COUNT</a:t>
            </a:r>
            <a:r>
              <a:rPr lang="tr-TR">
                <a:ea typeface="+mn-lt"/>
                <a:cs typeface="+mn-lt"/>
              </a:rPr>
              <a:t>(*)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endParaRPr lang="tr-TR">
              <a:ea typeface="+mn-lt"/>
              <a:cs typeface="+mn-lt"/>
            </a:endParaRPr>
          </a:p>
          <a:p>
            <a:endParaRPr lang="tr-TR">
              <a:cs typeface="Calibri" panose="020F0502020204030204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COUNT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DISTINCT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endParaRPr lang="tr-TR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0757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5A499C-5008-81E6-E3CB-A80920B2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GROUP BY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D94481-2240-39C6-3F26-D78D9DE2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SQL </a:t>
            </a:r>
            <a:r>
              <a:rPr lang="tr-TR" err="1">
                <a:cs typeface="Calibri"/>
              </a:rPr>
              <a:t>ın</a:t>
            </a:r>
            <a:r>
              <a:rPr lang="tr-TR">
                <a:cs typeface="Calibri"/>
              </a:rPr>
              <a:t> en önemli etiketi.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Belirttiğimiz sütundaki özellikleri grupluyor.</a:t>
            </a:r>
          </a:p>
          <a:p>
            <a:pPr lvl="1"/>
            <a:r>
              <a:rPr lang="tr-TR">
                <a:cs typeface="Calibri"/>
              </a:rPr>
              <a:t>Mesela </a:t>
            </a:r>
            <a:r>
              <a:rPr lang="tr-TR" err="1">
                <a:cs typeface="Calibri"/>
              </a:rPr>
              <a:t>İstanbulda</a:t>
            </a:r>
            <a:r>
              <a:rPr lang="tr-TR">
                <a:cs typeface="Calibri"/>
              </a:rPr>
              <a:t> yaşayan kaç kişi var dediğimizde. </a:t>
            </a:r>
          </a:p>
          <a:p>
            <a:pPr lvl="2"/>
            <a:r>
              <a:rPr lang="tr-TR">
                <a:cs typeface="Calibri"/>
              </a:rPr>
              <a:t>İnsanları yaşadıkları yerlere göre gruplamamızı sağlıyor</a:t>
            </a:r>
          </a:p>
          <a:p>
            <a:pPr marL="0" indent="0">
              <a:buNone/>
            </a:pPr>
            <a:endParaRPr lang="tr-TR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COUNT</a:t>
            </a:r>
            <a:r>
              <a:rPr lang="tr-TR">
                <a:ea typeface="+mn-lt"/>
                <a:cs typeface="+mn-lt"/>
              </a:rPr>
              <a:t>(*)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endParaRPr lang="tr-TR" err="1"/>
          </a:p>
        </p:txBody>
      </p:sp>
    </p:spTree>
    <p:extLst>
      <p:ext uri="{BB962C8B-B14F-4D97-AF65-F5344CB8AC3E}">
        <p14:creationId xmlns:p14="http://schemas.microsoft.com/office/powerpoint/2010/main" val="437855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EAAB6D-5D5A-4F7F-36EC-F0CFE7F3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cs typeface="Calibri Light"/>
              </a:rPr>
              <a:t>GROUP BY</a:t>
            </a:r>
            <a:endParaRPr lang="tr-TR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8ADC75EB-2E2E-C250-4642-195EB7FD1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44" y="1866381"/>
            <a:ext cx="9607112" cy="4269827"/>
          </a:xfrm>
        </p:spPr>
      </p:pic>
    </p:spTree>
    <p:extLst>
      <p:ext uri="{BB962C8B-B14F-4D97-AF65-F5344CB8AC3E}">
        <p14:creationId xmlns:p14="http://schemas.microsoft.com/office/powerpoint/2010/main" val="35229741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AD49FA-09B6-1ED8-7F3B-88A8A7C2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GROUP BY</a:t>
            </a:r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13B8EDF8-5724-E81F-4371-A1B8B5C5E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4"/>
            <a:ext cx="10515600" cy="3680460"/>
          </a:xfrm>
        </p:spPr>
      </p:pic>
    </p:spTree>
    <p:extLst>
      <p:ext uri="{BB962C8B-B14F-4D97-AF65-F5344CB8AC3E}">
        <p14:creationId xmlns:p14="http://schemas.microsoft.com/office/powerpoint/2010/main" val="95177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, iş kartı içeren bir resim&#10;&#10;Açıklama otomatik olarak oluşturuldu">
            <a:extLst>
              <a:ext uri="{FF2B5EF4-FFF2-40B4-BE49-F238E27FC236}">
                <a16:creationId xmlns:a16="http://schemas.microsoft.com/office/drawing/2014/main" id="{51A19BD8-B3F1-0F92-7494-63DD44DC0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37" y="3832"/>
            <a:ext cx="12207031" cy="6812510"/>
          </a:xfrm>
        </p:spPr>
      </p:pic>
    </p:spTree>
    <p:extLst>
      <p:ext uri="{BB962C8B-B14F-4D97-AF65-F5344CB8AC3E}">
        <p14:creationId xmlns:p14="http://schemas.microsoft.com/office/powerpoint/2010/main" val="1314474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D6158C-6033-48F9-7888-29826643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MIN / MAX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4BEC0-7679-4E1D-18D5-40BF609DF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cs typeface="Calibri"/>
              </a:rPr>
              <a:t>String</a:t>
            </a:r>
            <a:r>
              <a:rPr lang="tr-TR">
                <a:cs typeface="Calibri"/>
              </a:rPr>
              <a:t> -&gt; alfabetik ilk veya son</a:t>
            </a:r>
          </a:p>
          <a:p>
            <a:r>
              <a:rPr lang="tr-TR" err="1">
                <a:cs typeface="Calibri"/>
              </a:rPr>
              <a:t>Int</a:t>
            </a:r>
            <a:r>
              <a:rPr lang="tr-TR">
                <a:cs typeface="Calibri"/>
              </a:rPr>
              <a:t> -&gt; en küçük veya en büyük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MIN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endParaRPr lang="tr-TR">
              <a:ea typeface="+mn-lt"/>
              <a:cs typeface="+mn-lt"/>
            </a:endParaRP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MAX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;</a:t>
            </a:r>
            <a:br>
              <a:rPr lang="tr-TR">
                <a:ea typeface="+mn-lt"/>
                <a:cs typeface="+mn-lt"/>
              </a:rPr>
            </a:br>
            <a:endParaRPr lang="tr-T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4514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09C6C4-D1BC-291F-D1AD-BD4104CC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Soru?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799482-B90B-68DC-D42F-907F725B2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En yaşlı kişiyi ekrana getirmek istesek nasıl getirirdik?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806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BD2E8B-4354-918D-5D43-3D04EC5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Cevap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2B5B98-18F2-14F9-4C42-93BE6630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ORDER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DESC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cs typeface="Calibri" panose="020F0502020204030204"/>
            </a:endParaRPr>
          </a:p>
          <a:p>
            <a:endParaRPr lang="tr-TR">
              <a:cs typeface="Calibri" panose="020F0502020204030204"/>
            </a:endParaRPr>
          </a:p>
          <a:p>
            <a:r>
              <a:rPr lang="tr-TR">
                <a:cs typeface="Calibri" panose="020F0502020204030204"/>
              </a:rPr>
              <a:t>YA DA</a:t>
            </a:r>
          </a:p>
        </p:txBody>
      </p:sp>
    </p:spTree>
    <p:extLst>
      <p:ext uri="{BB962C8B-B14F-4D97-AF65-F5344CB8AC3E}">
        <p14:creationId xmlns:p14="http://schemas.microsoft.com/office/powerpoint/2010/main" val="18418077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A2B6B9-A8C2-6671-3DF6-A19C01C8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Subqueries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CD74C4-2387-F65C-347E-F8A57A02D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Query içinde </a:t>
            </a:r>
            <a:r>
              <a:rPr lang="tr-TR" err="1">
                <a:cs typeface="Calibri"/>
              </a:rPr>
              <a:t>query</a:t>
            </a:r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endParaRPr lang="tr-T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>
                <a:ea typeface="+mn-lt"/>
                <a:cs typeface="+mn-lt"/>
              </a:rPr>
              <a:t>*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WHERE 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 = (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MAX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);</a:t>
            </a:r>
          </a:p>
          <a:p>
            <a:endParaRPr lang="tr-TR">
              <a:cs typeface="Calibri"/>
            </a:endParaRPr>
          </a:p>
          <a:p>
            <a:r>
              <a:rPr lang="tr-TR">
                <a:cs typeface="Calibri"/>
              </a:rPr>
              <a:t>En genç kişi de olabilirdi.</a:t>
            </a:r>
          </a:p>
        </p:txBody>
      </p:sp>
    </p:spTree>
    <p:extLst>
      <p:ext uri="{BB962C8B-B14F-4D97-AF65-F5344CB8AC3E}">
        <p14:creationId xmlns:p14="http://schemas.microsoft.com/office/powerpoint/2010/main" val="1962887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99FDE7-B823-6557-CAC2-8E78C0AE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Multi GROUP BY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DB3C19-B5E2-D81F-E158-0DAE39E3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Belirttiğimiz tüm özelliklere göre gruplar.</a:t>
            </a: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br>
              <a:rPr lang="tr-TR">
                <a:ea typeface="+mn-lt"/>
                <a:cs typeface="+mn-lt"/>
              </a:rPr>
            </a:b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first_name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last_name</a:t>
            </a:r>
            <a:r>
              <a:rPr lang="tr-TR">
                <a:ea typeface="+mn-lt"/>
                <a:cs typeface="+mn-lt"/>
              </a:rPr>
              <a:t>;</a:t>
            </a:r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670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91F20F-0B01-8696-6092-1920F081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SUM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25D135-B1E5-831C-AB13-FB25B7D26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Toplama yapar. (Sadece matematiksel işlemler)</a:t>
            </a:r>
          </a:p>
          <a:p>
            <a:endParaRPr lang="tr-TR">
              <a:cs typeface="Calibri"/>
            </a:endParaRPr>
          </a:p>
          <a:p>
            <a:r>
              <a:rPr lang="tr-TR">
                <a:ea typeface="+mn-lt"/>
                <a:cs typeface="+mn-lt"/>
              </a:rPr>
              <a:t>Bir yazar kaç sayfa kitap yazmış.</a:t>
            </a:r>
          </a:p>
          <a:p>
            <a:endParaRPr lang="tr-TR">
              <a:ea typeface="+mn-lt"/>
              <a:cs typeface="+mn-lt"/>
            </a:endParaRPr>
          </a:p>
          <a:p>
            <a:pPr marL="0" indent="0"/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COUNT</a:t>
            </a:r>
            <a:r>
              <a:rPr lang="tr-TR">
                <a:ea typeface="+mn-lt"/>
                <a:cs typeface="+mn-lt"/>
              </a:rPr>
              <a:t>(*),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SUM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pages</a:t>
            </a:r>
            <a:r>
              <a:rPr lang="tr-TR">
                <a:ea typeface="+mn-lt"/>
                <a:cs typeface="+mn-lt"/>
              </a:rPr>
              <a:t>)</a:t>
            </a:r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books</a:t>
            </a:r>
            <a:endParaRPr lang="tr-TR" err="1"/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GROUP </a:t>
            </a:r>
            <a:r>
              <a:rPr lang="tr-TR">
                <a:ea typeface="+mn-lt"/>
                <a:cs typeface="+mn-lt"/>
              </a:rPr>
              <a:t>BY </a:t>
            </a:r>
            <a:r>
              <a:rPr lang="tr-TR" err="1">
                <a:ea typeface="+mn-lt"/>
                <a:cs typeface="+mn-lt"/>
              </a:rPr>
              <a:t>author_lname</a:t>
            </a:r>
            <a:r>
              <a:rPr lang="tr-TR">
                <a:ea typeface="+mn-lt"/>
                <a:cs typeface="+mn-lt"/>
              </a:rPr>
              <a:t>;</a:t>
            </a:r>
            <a:endParaRPr lang="tr-TR"/>
          </a:p>
          <a:p>
            <a:endParaRPr lang="tr-T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081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5D090C-AA26-3759-F0BA-ACA94FC3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AVG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488F81-E377-13CE-2B7F-B0CEC30F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Ortalamasını alıyor.</a:t>
            </a:r>
          </a:p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  <a:p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SELECT </a:t>
            </a:r>
            <a:r>
              <a:rPr lang="tr-TR" i="1">
                <a:solidFill>
                  <a:schemeClr val="accent2"/>
                </a:solidFill>
                <a:ea typeface="+mn-lt"/>
                <a:cs typeface="+mn-lt"/>
              </a:rPr>
              <a:t>AVG</a:t>
            </a:r>
            <a:r>
              <a:rPr lang="tr-TR">
                <a:ea typeface="+mn-lt"/>
                <a:cs typeface="+mn-lt"/>
              </a:rPr>
              <a:t>(</a:t>
            </a:r>
            <a:r>
              <a:rPr lang="tr-TR" err="1">
                <a:ea typeface="+mn-lt"/>
                <a:cs typeface="+mn-lt"/>
              </a:rPr>
              <a:t>age</a:t>
            </a:r>
            <a:r>
              <a:rPr lang="tr-TR">
                <a:ea typeface="+mn-lt"/>
                <a:cs typeface="+mn-lt"/>
              </a:rPr>
              <a:t>) </a:t>
            </a:r>
            <a:r>
              <a:rPr lang="tr-TR">
                <a:solidFill>
                  <a:schemeClr val="accent2"/>
                </a:solidFill>
                <a:ea typeface="+mn-lt"/>
                <a:cs typeface="+mn-lt"/>
              </a:rPr>
              <a:t>FROM </a:t>
            </a:r>
            <a:r>
              <a:rPr lang="tr-TR" err="1">
                <a:ea typeface="+mn-lt"/>
                <a:cs typeface="+mn-lt"/>
              </a:rPr>
              <a:t>person</a:t>
            </a:r>
            <a:r>
              <a:rPr lang="tr-TR">
                <a:ea typeface="+mn-lt"/>
                <a:cs typeface="+mn-lt"/>
              </a:rPr>
              <a:t>;</a:t>
            </a:r>
          </a:p>
          <a:p>
            <a:endParaRPr lang="tr-TR">
              <a:ea typeface="+mn-lt"/>
              <a:cs typeface="+mn-lt"/>
            </a:endParaRPr>
          </a:p>
          <a:p>
            <a:r>
              <a:rPr lang="tr-TR">
                <a:ea typeface="+mn-lt"/>
                <a:cs typeface="+mn-lt"/>
              </a:rPr>
              <a:t>Yaşlara göre gruplu, ortalama maaş</a:t>
            </a:r>
            <a:br>
              <a:rPr lang="tr-TR">
                <a:ea typeface="+mn-lt"/>
                <a:cs typeface="+mn-lt"/>
              </a:rPr>
            </a:br>
            <a:endParaRPr lang="tr-T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7186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69425-99D9-0F37-B12F-2A07EC3D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>
                <a:ea typeface="+mj-lt"/>
                <a:cs typeface="+mj-lt"/>
              </a:rPr>
              <a:t>Bölüm 9 : Data </a:t>
            </a:r>
            <a:r>
              <a:rPr lang="tr-TR" sz="5400" err="1">
                <a:ea typeface="+mj-lt"/>
                <a:cs typeface="+mj-lt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407733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2BBE5-C51F-75B7-C4E1-68192741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CHAR </a:t>
            </a:r>
            <a:r>
              <a:rPr lang="tr-TR" err="1">
                <a:cs typeface="Calibri Light"/>
              </a:rPr>
              <a:t>vs</a:t>
            </a:r>
            <a:r>
              <a:rPr lang="tr-TR">
                <a:cs typeface="Calibri Light"/>
              </a:rPr>
              <a:t> VARCHAR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B8C303-8895-3F67-CDE7-13B3842D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cs typeface="Calibri"/>
              </a:rPr>
              <a:t>VARCHAR(10) : 10 veya daha az karakter. 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3 karakterlik bir isim atarsak 3 karakter olacak.</a:t>
            </a:r>
          </a:p>
          <a:p>
            <a:endParaRPr lang="tr-TR">
              <a:cs typeface="Calibri"/>
            </a:endParaRPr>
          </a:p>
          <a:p>
            <a:r>
              <a:rPr lang="tr-TR" err="1">
                <a:cs typeface="Calibri"/>
              </a:rPr>
              <a:t>Char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fixed</a:t>
            </a:r>
            <a:r>
              <a:rPr lang="tr-TR">
                <a:cs typeface="Calibri"/>
              </a:rPr>
              <a:t>(sabittir) 10 karakter dersek, 3 karakter kullansak bile 7 karakter boşluk içerecektir.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Kısaltmalarda kullanılıyor.</a:t>
            </a:r>
          </a:p>
          <a:p>
            <a:pPr marL="0" indent="0">
              <a:buNone/>
            </a:pPr>
            <a:r>
              <a:rPr lang="tr-TR">
                <a:cs typeface="Calibri"/>
              </a:rPr>
              <a:t>M, F (Male, </a:t>
            </a:r>
            <a:r>
              <a:rPr lang="tr-TR" err="1">
                <a:cs typeface="Calibri"/>
              </a:rPr>
              <a:t>Female</a:t>
            </a:r>
            <a:r>
              <a:rPr lang="tr-TR">
                <a:cs typeface="Calibri"/>
              </a:rPr>
              <a:t>)  // TR, US, UK</a:t>
            </a:r>
          </a:p>
        </p:txBody>
      </p:sp>
    </p:spTree>
    <p:extLst>
      <p:ext uri="{BB962C8B-B14F-4D97-AF65-F5344CB8AC3E}">
        <p14:creationId xmlns:p14="http://schemas.microsoft.com/office/powerpoint/2010/main" val="653707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8BFE24-51B4-49F0-3993-8DD1ADE1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cs typeface="Calibri Light"/>
              </a:rPr>
              <a:t>INT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492718-7734-F2B4-744D-211200D56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tr-TR">
              <a:cs typeface="Calibri"/>
            </a:endParaRPr>
          </a:p>
          <a:p>
            <a:endParaRPr lang="tr-TR">
              <a:cs typeface="Calibri"/>
            </a:endParaRPr>
          </a:p>
        </p:txBody>
      </p:sp>
      <p:pic>
        <p:nvPicPr>
          <p:cNvPr id="5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AEE44312-8939-EC25-42EE-9EA04261B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44582"/>
            <a:ext cx="11582400" cy="27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155</Slides>
  <Notes>0</Notes>
  <HiddenSlides>1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155</vt:i4>
      </vt:variant>
    </vt:vector>
  </HeadingPairs>
  <TitlesOfParts>
    <vt:vector size="156" baseType="lpstr">
      <vt:lpstr>Ofis Teması</vt:lpstr>
      <vt:lpstr>Bölüm 1- Database Nedir?</vt:lpstr>
      <vt:lpstr>Database(veri tabanı) nedir ?</vt:lpstr>
      <vt:lpstr>Database(veri tabanı) nedir ?</vt:lpstr>
      <vt:lpstr>Database(veri tabanı) nedir ?</vt:lpstr>
      <vt:lpstr>Database(veri tabanı) nedir ?</vt:lpstr>
      <vt:lpstr>Database vs Database Management System</vt:lpstr>
      <vt:lpstr>Database Yönetim Sistemleri (DBMS)</vt:lpstr>
      <vt:lpstr>Database Nedir?</vt:lpstr>
      <vt:lpstr>PowerPoint Sunusu</vt:lpstr>
      <vt:lpstr>Relational vs Non-Relational</vt:lpstr>
      <vt:lpstr>Güzel yazı</vt:lpstr>
      <vt:lpstr>Relational vs Non-Relational</vt:lpstr>
      <vt:lpstr>Relational vs Non Relational</vt:lpstr>
      <vt:lpstr>Relational vs Non-Relational</vt:lpstr>
      <vt:lpstr>Relational vs Non-Relational</vt:lpstr>
      <vt:lpstr>Postgres</vt:lpstr>
      <vt:lpstr>Mongo</vt:lpstr>
      <vt:lpstr>SQL vs PostgreSQL</vt:lpstr>
      <vt:lpstr>SQL</vt:lpstr>
      <vt:lpstr>PostgreSQL</vt:lpstr>
      <vt:lpstr>PostgreSQL vs MySQL arasındaki fark?</vt:lpstr>
      <vt:lpstr>PostgreSQL vs MySQL arasındaki fark?</vt:lpstr>
      <vt:lpstr>Peki DBMS lerin farkları nelerdir?</vt:lpstr>
      <vt:lpstr>Bölüm 2 – Tablo ve Veritabanı Oluşturma</vt:lpstr>
      <vt:lpstr>Datagrip</vt:lpstr>
      <vt:lpstr>CREATE DATABASE</vt:lpstr>
      <vt:lpstr>CREATE DATABASE</vt:lpstr>
      <vt:lpstr>DROP DATABASE</vt:lpstr>
      <vt:lpstr>Table (tablo)</vt:lpstr>
      <vt:lpstr>Tablolar Hakkında Bazı Özellikler</vt:lpstr>
      <vt:lpstr>Table (Tablo)</vt:lpstr>
      <vt:lpstr>Table</vt:lpstr>
      <vt:lpstr>Table</vt:lpstr>
      <vt:lpstr>Database'de veri tiplerinin önemi</vt:lpstr>
      <vt:lpstr>Peki neden veri tipleri önemli</vt:lpstr>
      <vt:lpstr>Veri tipleri: Niye bu kadar çok(kafa karıştırıcı)</vt:lpstr>
      <vt:lpstr>Veri tipleri: Şimdilik bu tipleri kullanacağız.</vt:lpstr>
      <vt:lpstr>Veri Tipleri</vt:lpstr>
      <vt:lpstr>Create Table</vt:lpstr>
      <vt:lpstr>Örnek 1: Twitter</vt:lpstr>
      <vt:lpstr>Cevap</vt:lpstr>
      <vt:lpstr>DROP TABLE</vt:lpstr>
      <vt:lpstr>Örnek 2: Pastane</vt:lpstr>
      <vt:lpstr>Cevap</vt:lpstr>
      <vt:lpstr>Bölüm 3 – Veri Ekleme </vt:lpstr>
      <vt:lpstr>INSERT: Veri ekleme</vt:lpstr>
      <vt:lpstr>SELECT: Eklediğimiz veriyi görme (Yüzeysel)</vt:lpstr>
      <vt:lpstr>Multi-INSERT : çoklu veri ekleme</vt:lpstr>
      <vt:lpstr>Örnek 3: insan</vt:lpstr>
      <vt:lpstr>Örnek 3: People</vt:lpstr>
      <vt:lpstr>Cevaplar</vt:lpstr>
      <vt:lpstr>Bu şekilde yazarsak ne olur?</vt:lpstr>
      <vt:lpstr>NOT NULL</vt:lpstr>
      <vt:lpstr>Cat2 Tablosu</vt:lpstr>
      <vt:lpstr>Tek Kesme İşareti (')</vt:lpstr>
      <vt:lpstr>Default Values:</vt:lpstr>
      <vt:lpstr>Bu Mantıklı mı?</vt:lpstr>
      <vt:lpstr>Hala NULL atanabiliyor</vt:lpstr>
      <vt:lpstr>Key (Anahtar)</vt:lpstr>
      <vt:lpstr>Key (Anahtar)</vt:lpstr>
      <vt:lpstr>Primary Key</vt:lpstr>
      <vt:lpstr>Primary Key</vt:lpstr>
      <vt:lpstr>Primary key'i sürekli elimizle mi gireceğiz</vt:lpstr>
      <vt:lpstr>Örnek 4: Employees</vt:lpstr>
      <vt:lpstr>Örnek 4 : Employees</vt:lpstr>
      <vt:lpstr>Bölüm 4 : CRUD</vt:lpstr>
      <vt:lpstr>CRUD</vt:lpstr>
      <vt:lpstr>Mackaroo</vt:lpstr>
      <vt:lpstr>Read data: SELECT</vt:lpstr>
      <vt:lpstr>WHERE: </vt:lpstr>
      <vt:lpstr>AS (Alias):  takma ad</vt:lpstr>
      <vt:lpstr>UPDATE</vt:lpstr>
      <vt:lpstr>Örnek 5: Update</vt:lpstr>
      <vt:lpstr>Örnek 5: Update</vt:lpstr>
      <vt:lpstr>DELETE</vt:lpstr>
      <vt:lpstr>Bölüm 6 : String</vt:lpstr>
      <vt:lpstr>CHAR_LENGTH</vt:lpstr>
      <vt:lpstr>UPPER / LOWER</vt:lpstr>
      <vt:lpstr>Bölüm 7 : Selection</vt:lpstr>
      <vt:lpstr>DISTINCT</vt:lpstr>
      <vt:lpstr>ORDER BY</vt:lpstr>
      <vt:lpstr>LIMIT</vt:lpstr>
      <vt:lpstr>LIKE</vt:lpstr>
      <vt:lpstr>LIKE</vt:lpstr>
      <vt:lpstr>Bölüm 8 : Aggregate F.</vt:lpstr>
      <vt:lpstr>COUNT</vt:lpstr>
      <vt:lpstr>GROUP BY</vt:lpstr>
      <vt:lpstr>GROUP BY</vt:lpstr>
      <vt:lpstr>GROUP BY</vt:lpstr>
      <vt:lpstr>MIN / MAX</vt:lpstr>
      <vt:lpstr>Soru?</vt:lpstr>
      <vt:lpstr>Cevap</vt:lpstr>
      <vt:lpstr>Subqueries</vt:lpstr>
      <vt:lpstr>Multi GROUP BY</vt:lpstr>
      <vt:lpstr>SUM</vt:lpstr>
      <vt:lpstr>AVG</vt:lpstr>
      <vt:lpstr>Bölüm 9 : Data Types</vt:lpstr>
      <vt:lpstr>CHAR vs VARCHAR</vt:lpstr>
      <vt:lpstr>INT</vt:lpstr>
      <vt:lpstr>DECIMAL</vt:lpstr>
      <vt:lpstr>FLOAT, DOUBLE</vt:lpstr>
      <vt:lpstr>DATES</vt:lpstr>
      <vt:lpstr>Bölüm 10 : Logical</vt:lpstr>
      <vt:lpstr>NOT EQUAL</vt:lpstr>
      <vt:lpstr>NOT LIKE</vt:lpstr>
      <vt:lpstr>&gt; , &lt; , &gt;= ,&lt;=</vt:lpstr>
      <vt:lpstr>AND, OR</vt:lpstr>
      <vt:lpstr>BETWEEN</vt:lpstr>
      <vt:lpstr>BETWEEN with Dates</vt:lpstr>
      <vt:lpstr>IN</vt:lpstr>
      <vt:lpstr>IN</vt:lpstr>
      <vt:lpstr>UNION, INTERSECT, EXCEPT</vt:lpstr>
      <vt:lpstr>HAVING</vt:lpstr>
      <vt:lpstr>Örnekler:</vt:lpstr>
      <vt:lpstr>Bölüm 11 : 1-M / JOINS </vt:lpstr>
      <vt:lpstr>Gerçek Dünya</vt:lpstr>
      <vt:lpstr>Niye tüm ilişkiler tek bir tabloda saklanmaz?</vt:lpstr>
      <vt:lpstr>İlişkiler</vt:lpstr>
      <vt:lpstr>One to One</vt:lpstr>
      <vt:lpstr>One to Many</vt:lpstr>
      <vt:lpstr>One to Many</vt:lpstr>
      <vt:lpstr>One to Many</vt:lpstr>
      <vt:lpstr>One to Many</vt:lpstr>
      <vt:lpstr>One to Many</vt:lpstr>
      <vt:lpstr>One to Many</vt:lpstr>
      <vt:lpstr>One to Many</vt:lpstr>
      <vt:lpstr>Foreign Key</vt:lpstr>
      <vt:lpstr>Foreign Key</vt:lpstr>
      <vt:lpstr>One to Many</vt:lpstr>
      <vt:lpstr>Cross Join (Kartezyen çarpımı)</vt:lpstr>
      <vt:lpstr>Inner Join</vt:lpstr>
      <vt:lpstr>Inner Join</vt:lpstr>
      <vt:lpstr>Inner Join</vt:lpstr>
      <vt:lpstr>Left Join</vt:lpstr>
      <vt:lpstr>Left Join</vt:lpstr>
      <vt:lpstr>Left Join</vt:lpstr>
      <vt:lpstr>Right Join</vt:lpstr>
      <vt:lpstr>Boy George u silmek istersek (Hata)</vt:lpstr>
      <vt:lpstr>ON DELETE CASCADE</vt:lpstr>
      <vt:lpstr>ON DELETE CASCADE</vt:lpstr>
      <vt:lpstr>Örnek 1: </vt:lpstr>
      <vt:lpstr>Task 1</vt:lpstr>
      <vt:lpstr>Task 2</vt:lpstr>
      <vt:lpstr>Task 2</vt:lpstr>
      <vt:lpstr>Örnek 1 : Çözüm</vt:lpstr>
      <vt:lpstr>Bölüm 12 : M-M </vt:lpstr>
      <vt:lpstr>Many to Many</vt:lpstr>
      <vt:lpstr>Many to Many</vt:lpstr>
      <vt:lpstr>Düşünme</vt:lpstr>
      <vt:lpstr>Yansıma</vt:lpstr>
      <vt:lpstr>Instagram Clone</vt:lpstr>
      <vt:lpstr>Olabilitesi olan tablolar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revision>26</cp:revision>
  <dcterms:created xsi:type="dcterms:W3CDTF">2022-10-22T15:44:52Z</dcterms:created>
  <dcterms:modified xsi:type="dcterms:W3CDTF">2022-11-06T16:46:10Z</dcterms:modified>
</cp:coreProperties>
</file>